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323"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9" r:id="rId42"/>
    <p:sldId id="301" r:id="rId43"/>
    <p:sldId id="300" r:id="rId44"/>
    <p:sldId id="303" r:id="rId45"/>
    <p:sldId id="302" r:id="rId46"/>
    <p:sldId id="304"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05" r:id="rId61"/>
    <p:sldId id="306" r:id="rId62"/>
    <p:sldId id="337" r:id="rId63"/>
    <p:sldId id="338" r:id="rId64"/>
    <p:sldId id="307" r:id="rId65"/>
    <p:sldId id="308" r:id="rId66"/>
    <p:sldId id="339" r:id="rId67"/>
    <p:sldId id="341" r:id="rId68"/>
    <p:sldId id="309" r:id="rId69"/>
    <p:sldId id="340" r:id="rId70"/>
    <p:sldId id="342" r:id="rId71"/>
    <p:sldId id="343" r:id="rId72"/>
    <p:sldId id="344" r:id="rId73"/>
    <p:sldId id="345" r:id="rId74"/>
    <p:sldId id="311" r:id="rId75"/>
    <p:sldId id="346" r:id="rId76"/>
    <p:sldId id="310" r:id="rId77"/>
    <p:sldId id="347"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4660"/>
  </p:normalViewPr>
  <p:slideViewPr>
    <p:cSldViewPr>
      <p:cViewPr>
        <p:scale>
          <a:sx n="50" d="100"/>
          <a:sy n="50" d="100"/>
        </p:scale>
        <p:origin x="-94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95D2271-3F8A-4F1D-8A44-DB78AD608B79}" type="datetimeFigureOut">
              <a:rPr lang="en-GB"/>
              <a:pPr>
                <a:defRPr/>
              </a:pPr>
              <a:t>12/06/2011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D17449A-38EC-4AC1-AC9E-FC05AB74671F}"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 is</a:t>
            </a:r>
            <a:r>
              <a:rPr lang="en-GB" baseline="0" dirty="0" smtClean="0"/>
              <a:t> not alone.  Many people would rather attribute death, famine, disease and war to natural causes, rather than attribute responsibility to God.  </a:t>
            </a:r>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tend to feel the people in </a:t>
            </a:r>
            <a:r>
              <a:rPr lang="en-GB" dirty="0" err="1" smtClean="0"/>
              <a:t>Wootton</a:t>
            </a:r>
            <a:r>
              <a:rPr lang="en-GB" dirty="0" smtClean="0"/>
              <a:t> Bassett were right to honour the dead</a:t>
            </a:r>
            <a:r>
              <a:rPr lang="en-GB" baseline="0" dirty="0" smtClean="0"/>
              <a:t> and think more highly of the Princes for their willingness to serve in a war zone.</a:t>
            </a:r>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Religion is</a:t>
            </a:r>
            <a:r>
              <a:rPr lang="en-GB" baseline="0" dirty="0" smtClean="0"/>
              <a:t> a major cause of war.  So is trade, but we don’t call for a ban on trade.</a:t>
            </a:r>
            <a:endParaRPr lang="en-GB"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7F720D-3A3B-40BF-9FC2-B0809487165A}" type="slidenum">
              <a:rPr lang="en-GB">
                <a:cs typeface="Arial" pitchFamily="34" charset="0"/>
              </a:rPr>
              <a:pPr fontAlgn="base">
                <a:spcBef>
                  <a:spcPct val="0"/>
                </a:spcBef>
                <a:spcAft>
                  <a:spcPct val="0"/>
                </a:spcAft>
              </a:pPr>
              <a:t>13</a:t>
            </a:fld>
            <a:endParaRPr lang="en-GB">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Fear </a:t>
            </a:r>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17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18</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Officially a warmonger is a mercenary, but people making this charge mean something</a:t>
            </a:r>
            <a:r>
              <a:rPr lang="en-GB" baseline="0" dirty="0" smtClean="0"/>
              <a:t> more like this definition.</a:t>
            </a:r>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20</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are many wars recorded in the Old Testament.  The battle for Canaan alone stretched for 450+ years, from Moses to David.</a:t>
            </a:r>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21</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have chosen three of the worst cases, the ones which cause</a:t>
            </a:r>
            <a:r>
              <a:rPr lang="en-GB" baseline="0" dirty="0" smtClean="0"/>
              <a:t> people trouble.</a:t>
            </a:r>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22</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Could this be our loving heavenly Father telling</a:t>
            </a:r>
            <a:r>
              <a:rPr lang="en-GB" baseline="0" dirty="0" smtClean="0"/>
              <a:t> them to do these things?</a:t>
            </a:r>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25</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28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charges have become increasingly common since 9/11.</a:t>
            </a:r>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4</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are instances of </a:t>
            </a:r>
            <a:r>
              <a:rPr lang="en-GB" dirty="0" err="1" smtClean="0"/>
              <a:t>herem</a:t>
            </a:r>
            <a:r>
              <a:rPr lang="en-GB" dirty="0" smtClean="0"/>
              <a:t>,</a:t>
            </a:r>
            <a:r>
              <a:rPr lang="en-GB" baseline="0" dirty="0" smtClean="0"/>
              <a:t> a complete removal of wickedness by war and subsequent destruction.  God is completely thorough.  He cannot live with sin.</a:t>
            </a:r>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29</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was to be no covenant, no marriage</a:t>
            </a:r>
            <a:r>
              <a:rPr lang="en-GB" baseline="0" dirty="0" smtClean="0"/>
              <a:t> and no mercy.  Only Israel was authorised to carry out </a:t>
            </a:r>
            <a:r>
              <a:rPr lang="en-GB" baseline="0" dirty="0" err="1" smtClean="0"/>
              <a:t>herem</a:t>
            </a:r>
            <a:r>
              <a:rPr lang="en-GB" baseline="0" dirty="0" smtClean="0"/>
              <a:t>.</a:t>
            </a:r>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30</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Over and over again Israel turned to idols and God gave them over</a:t>
            </a:r>
            <a:r>
              <a:rPr lang="en-GB" baseline="0" dirty="0" smtClean="0"/>
              <a:t> to their enemies until they abandoned the idols and cried out toe God.  In the end the </a:t>
            </a:r>
            <a:r>
              <a:rPr lang="en-GB" baseline="0" dirty="0" err="1" smtClean="0"/>
              <a:t>herem</a:t>
            </a:r>
            <a:r>
              <a:rPr lang="en-GB" baseline="0" dirty="0" smtClean="0"/>
              <a:t> was against Israel.  It was destroyed by Assyria.</a:t>
            </a:r>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42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has to be judgment in the end, but God does not want to bring it.  He is a God of mercy and a God of judgment. Some think God in the Old Testament is a different God.  This is not so.  How do we know?</a:t>
            </a:r>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46</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Lord Jesus came to explain more fully who God is, not to change to a different God.  God’s participation</a:t>
            </a:r>
            <a:r>
              <a:rPr lang="en-GB" baseline="0" dirty="0" smtClean="0"/>
              <a:t> in history has always been for man’s salvation.</a:t>
            </a:r>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47</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60</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Revelation contains many images of destruction:  ‘the wine of God’s wrath’, ‘the smoke of their torment’, ‘the second death’, ‘the lake of fire.’  Jesus ‘will tread the winepress of the fury</a:t>
            </a:r>
            <a:r>
              <a:rPr lang="en-GB" baseline="0" dirty="0" smtClean="0"/>
              <a:t> of the wrath of God the almighty.’</a:t>
            </a:r>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61</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theory has been worked on throughout the centuries.  Here is a more modern version.</a:t>
            </a:r>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68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the 19</a:t>
            </a:r>
            <a:r>
              <a:rPr lang="en-GB" baseline="30000" dirty="0" smtClean="0"/>
              <a:t>th</a:t>
            </a:r>
            <a:r>
              <a:rPr lang="en-GB" dirty="0" smtClean="0"/>
              <a:t> century, war was good.</a:t>
            </a:r>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Note the honour and glory.</a:t>
            </a:r>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the 20</a:t>
            </a:r>
            <a:r>
              <a:rPr lang="en-GB" baseline="30000" dirty="0" smtClean="0"/>
              <a:t>th</a:t>
            </a:r>
            <a:r>
              <a:rPr lang="en-GB" dirty="0" smtClean="0"/>
              <a:t> century, war is bad – a reaction to the meaningless massacres of World War I.  The century took its tone from </a:t>
            </a:r>
            <a:r>
              <a:rPr lang="en-GB" dirty="0" err="1" smtClean="0"/>
              <a:t>Wilfrid</a:t>
            </a:r>
            <a:r>
              <a:rPr lang="en-GB" dirty="0" smtClean="0"/>
              <a:t> Owen,</a:t>
            </a:r>
            <a:r>
              <a:rPr lang="en-GB" baseline="0" dirty="0" smtClean="0"/>
              <a:t> who wrote of the ‘pity of war’.</a:t>
            </a:r>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the 21</a:t>
            </a:r>
            <a:r>
              <a:rPr lang="en-GB" baseline="30000" dirty="0" smtClean="0"/>
              <a:t>st</a:t>
            </a:r>
            <a:r>
              <a:rPr lang="en-GB" dirty="0" smtClean="0"/>
              <a:t> century, we are confused about war, like this woman in John Betjeman’s ‘In Westminster Abbey’.</a:t>
            </a:r>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7449A-38EC-4AC1-AC9E-FC05AB74671F}" type="slidenum">
              <a:rPr lang="en-GB" smtClean="0"/>
              <a:pPr>
                <a:defRPr/>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679BCDE-981F-4D07-BB6F-39311150B27F}" type="datetimeFigureOut">
              <a:rPr lang="en-GB"/>
              <a:pPr>
                <a:defRPr/>
              </a:pPr>
              <a:t>12/06/2011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5EE0AD4-ACA6-44EB-825A-7D7473EDF8D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63C3786-A0E8-4B11-A79F-826B3C2A65E9}" type="datetimeFigureOut">
              <a:rPr lang="en-GB"/>
              <a:pPr>
                <a:defRPr/>
              </a:pPr>
              <a:t>12/06/2011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EC4444F-4D86-441A-B34A-2B09A30DD1C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18B5E49-FD7D-43D0-8D34-3E7565249A39}" type="datetimeFigureOut">
              <a:rPr lang="en-GB"/>
              <a:pPr>
                <a:defRPr/>
              </a:pPr>
              <a:t>12/06/2011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E668D35-7F47-4B5C-8A7F-873D1FC3E9B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7CEDB70-A512-462E-9EF9-90846F72083F}" type="datetimeFigureOut">
              <a:rPr lang="en-GB"/>
              <a:pPr>
                <a:defRPr/>
              </a:pPr>
              <a:t>12/06/2011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81702A7-4310-4D81-B549-4C7F9CBFB18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DE9A4A-94E0-4588-905B-8BA59C9C9FE9}" type="datetimeFigureOut">
              <a:rPr lang="en-GB"/>
              <a:pPr>
                <a:defRPr/>
              </a:pPr>
              <a:t>12/06/2011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4A57BA8-15F2-439A-A750-A9078BB9D8E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2657F42-5EBB-4256-AC56-66588DA94F72}" type="datetimeFigureOut">
              <a:rPr lang="en-GB"/>
              <a:pPr>
                <a:defRPr/>
              </a:pPr>
              <a:t>12/06/2011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491AC77-D22F-4FDD-8761-829DCE455D9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B6A8639-F7AE-4D1B-9AAB-67B2AEE084ED}" type="datetimeFigureOut">
              <a:rPr lang="en-GB"/>
              <a:pPr>
                <a:defRPr/>
              </a:pPr>
              <a:t>12/06/2011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FFA9752-D387-4B32-A6D5-6C08FE60448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B616AE2-8FDC-4826-B5A2-0CC75A410FB9}" type="datetimeFigureOut">
              <a:rPr lang="en-GB"/>
              <a:pPr>
                <a:defRPr/>
              </a:pPr>
              <a:t>12/06/2011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E7CA55C-F2A8-4660-9396-A7E6D9DD68A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75BC2E-D977-4EE2-9BA3-4304733BC2A8}" type="datetimeFigureOut">
              <a:rPr lang="en-GB"/>
              <a:pPr>
                <a:defRPr/>
              </a:pPr>
              <a:t>12/06/2011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2F2702F-DE0B-4374-A623-20086A9F1C1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99BE48-CB28-47BB-9950-2F2320A28610}" type="datetimeFigureOut">
              <a:rPr lang="en-GB"/>
              <a:pPr>
                <a:defRPr/>
              </a:pPr>
              <a:t>12/06/2011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A6D1E43-78C2-44D5-AEF4-E179C04C4DD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1CFF0D-F4DB-4B13-BA91-F72F2CCFE75E}" type="datetimeFigureOut">
              <a:rPr lang="en-GB"/>
              <a:pPr>
                <a:defRPr/>
              </a:pPr>
              <a:t>12/06/2011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4A487E3-498E-4B8E-ACB1-D61A1C5CA03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449D3BA-6E59-4642-BF00-A7787C11BD5E}" type="datetimeFigureOut">
              <a:rPr lang="en-GB"/>
              <a:pPr>
                <a:defRPr/>
              </a:pPr>
              <a:t>12/06/2011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BCCCD75-DA38-456C-9B2F-BC256D1AA38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Picture"/>
          <p:cNvPicPr>
            <a:picLocks noChangeAspect="1" noChangeArrowheads="1"/>
          </p:cNvPicPr>
          <p:nvPr/>
        </p:nvPicPr>
        <p:blipFill>
          <a:blip r:embed="rId2" cstate="print"/>
          <a:srcRect/>
          <a:stretch>
            <a:fillRect/>
          </a:stretch>
        </p:blipFill>
        <p:spPr bwMode="auto">
          <a:xfrm>
            <a:off x="0" y="0"/>
            <a:ext cx="9156700" cy="6858000"/>
          </a:xfrm>
          <a:prstGeom prst="rect">
            <a:avLst/>
          </a:prstGeom>
          <a:noFill/>
          <a:ln w="9525">
            <a:noFill/>
            <a:miter lim="800000"/>
            <a:headEnd/>
            <a:tailEnd/>
          </a:ln>
        </p:spPr>
      </p:pic>
      <p:sp>
        <p:nvSpPr>
          <p:cNvPr id="5" name="Isosceles Triangle 4"/>
          <p:cNvSpPr/>
          <p:nvPr/>
        </p:nvSpPr>
        <p:spPr>
          <a:xfrm>
            <a:off x="0" y="2565400"/>
            <a:ext cx="9144000" cy="3311525"/>
          </a:xfrm>
          <a:prstGeom prst="triangle">
            <a:avLst>
              <a:gd name="adj" fmla="val 1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p:nvSpPr>
        <p:spPr>
          <a:xfrm>
            <a:off x="0" y="5805488"/>
            <a:ext cx="9144000" cy="1052512"/>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Rectangle 7"/>
          <p:cNvSpPr/>
          <p:nvPr/>
        </p:nvSpPr>
        <p:spPr>
          <a:xfrm>
            <a:off x="1259632" y="5517232"/>
            <a:ext cx="7611237" cy="1077218"/>
          </a:xfrm>
          <a:prstGeom prst="rect">
            <a:avLst/>
          </a:prstGeom>
          <a:noFill/>
        </p:spPr>
        <p:txBody>
          <a:bodyPr>
            <a:spAutoFit/>
            <a:scene3d>
              <a:camera prst="obliqueTopLeft"/>
              <a:lightRig rig="threePt" dir="t"/>
            </a:scene3d>
          </a:bodyPr>
          <a:lstStyle/>
          <a:p>
            <a:pPr algn="ctr" fontAlgn="auto">
              <a:spcBef>
                <a:spcPts val="0"/>
              </a:spcBef>
              <a:spcAft>
                <a:spcPts val="0"/>
              </a:spcAft>
              <a:defRPr/>
            </a:pPr>
            <a:r>
              <a:rPr lang="en-GB"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Is God a </a:t>
            </a:r>
            <a:r>
              <a:rPr lang="en-GB" sz="6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Warmonger</a:t>
            </a:r>
            <a:r>
              <a:rPr lang="en-GB"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p>
        </p:txBody>
      </p:sp>
      <p:sp>
        <p:nvSpPr>
          <p:cNvPr id="26629" name="TextBox 8"/>
          <p:cNvSpPr txBox="1">
            <a:spLocks noChangeArrowheads="1"/>
          </p:cNvSpPr>
          <p:nvPr/>
        </p:nvSpPr>
        <p:spPr bwMode="auto">
          <a:xfrm>
            <a:off x="5867400" y="4581525"/>
            <a:ext cx="2665413" cy="646113"/>
          </a:xfrm>
          <a:prstGeom prst="rect">
            <a:avLst/>
          </a:prstGeom>
          <a:noFill/>
          <a:ln w="9525">
            <a:noFill/>
            <a:miter lim="800000"/>
            <a:headEnd/>
            <a:tailEnd/>
          </a:ln>
        </p:spPr>
        <p:txBody>
          <a:bodyPr>
            <a:spAutoFit/>
          </a:bodyPr>
          <a:lstStyle/>
          <a:p>
            <a:pPr algn="ctr"/>
            <a:r>
              <a:rPr lang="en-GB" sz="3600">
                <a:solidFill>
                  <a:schemeClr val="bg1"/>
                </a:solidFill>
                <a:latin typeface="Calibri" pitchFamily="34" charset="0"/>
              </a:rPr>
              <a:t>Brenda Lewis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438" y="0"/>
            <a:ext cx="4500562" cy="1268413"/>
          </a:xfrm>
        </p:spPr>
        <p:txBody>
          <a:bodyPr rtlCol="0">
            <a:normAutofit fontScale="90000"/>
          </a:bodyPr>
          <a:lstStyle/>
          <a:p>
            <a:pPr fontAlgn="auto">
              <a:spcAft>
                <a:spcPts val="0"/>
              </a:spcAft>
              <a:defRPr/>
            </a:pPr>
            <a:r>
              <a:rPr lang="en-GB" dirty="0" smtClean="0"/>
              <a:t>20</a:t>
            </a:r>
            <a:r>
              <a:rPr lang="en-GB" baseline="30000" dirty="0" smtClean="0"/>
              <a:t>th</a:t>
            </a:r>
            <a:r>
              <a:rPr lang="en-GB" dirty="0" smtClean="0"/>
              <a:t>-21</a:t>
            </a:r>
            <a:r>
              <a:rPr lang="en-GB" baseline="30000" dirty="0" smtClean="0"/>
              <a:t>st</a:t>
            </a:r>
            <a:r>
              <a:rPr lang="en-GB" dirty="0" smtClean="0"/>
              <a:t> Century </a:t>
            </a:r>
            <a:br>
              <a:rPr lang="en-GB" dirty="0" smtClean="0"/>
            </a:br>
            <a:endParaRPr lang="en-GB" dirty="0"/>
          </a:p>
        </p:txBody>
      </p:sp>
      <p:sp>
        <p:nvSpPr>
          <p:cNvPr id="5" name="Content Placeholder 4"/>
          <p:cNvSpPr>
            <a:spLocks noGrp="1"/>
          </p:cNvSpPr>
          <p:nvPr>
            <p:ph idx="1"/>
          </p:nvPr>
        </p:nvSpPr>
        <p:spPr>
          <a:xfrm>
            <a:off x="4427538" y="989013"/>
            <a:ext cx="4716462" cy="6048375"/>
          </a:xfrm>
        </p:spPr>
        <p:txBody>
          <a:bodyPr rtlCol="0">
            <a:normAutofit lnSpcReduction="10000"/>
          </a:bodyPr>
          <a:lstStyle/>
          <a:p>
            <a:pPr fontAlgn="auto">
              <a:spcAft>
                <a:spcPts val="0"/>
              </a:spcAft>
              <a:buFont typeface="Arial" pitchFamily="34" charset="0"/>
              <a:buNone/>
              <a:defRPr/>
            </a:pPr>
            <a:r>
              <a:rPr lang="en-GB" dirty="0" smtClean="0"/>
              <a:t>	Gracious Lord oh bomb the Germans</a:t>
            </a:r>
          </a:p>
          <a:p>
            <a:pPr fontAlgn="auto">
              <a:spcAft>
                <a:spcPts val="0"/>
              </a:spcAft>
              <a:buFont typeface="Arial" pitchFamily="34" charset="0"/>
              <a:buNone/>
              <a:defRPr/>
            </a:pPr>
            <a:r>
              <a:rPr lang="en-GB" dirty="0" smtClean="0"/>
              <a:t>	Spare their women for thy sake</a:t>
            </a:r>
          </a:p>
          <a:p>
            <a:pPr fontAlgn="auto">
              <a:spcAft>
                <a:spcPts val="0"/>
              </a:spcAft>
              <a:buFont typeface="Arial" pitchFamily="34" charset="0"/>
              <a:buNone/>
              <a:defRPr/>
            </a:pPr>
            <a:r>
              <a:rPr lang="en-GB" dirty="0" smtClean="0"/>
              <a:t>	And if that is not too easy</a:t>
            </a:r>
          </a:p>
          <a:p>
            <a:pPr fontAlgn="auto">
              <a:spcAft>
                <a:spcPts val="0"/>
              </a:spcAft>
              <a:buFont typeface="Arial" pitchFamily="34" charset="0"/>
              <a:buNone/>
              <a:defRPr/>
            </a:pPr>
            <a:r>
              <a:rPr lang="en-GB" dirty="0" smtClean="0"/>
              <a:t>	We will pardon thy mistake</a:t>
            </a:r>
          </a:p>
          <a:p>
            <a:pPr fontAlgn="auto">
              <a:spcAft>
                <a:spcPts val="0"/>
              </a:spcAft>
              <a:buFont typeface="Arial" pitchFamily="34" charset="0"/>
              <a:buNone/>
              <a:defRPr/>
            </a:pPr>
            <a:r>
              <a:rPr lang="en-GB" dirty="0" smtClean="0"/>
              <a:t>	But, gracious Lord, </a:t>
            </a:r>
            <a:r>
              <a:rPr lang="en-GB" dirty="0" err="1" smtClean="0"/>
              <a:t>whate’er</a:t>
            </a:r>
            <a:r>
              <a:rPr lang="en-GB" dirty="0" smtClean="0"/>
              <a:t> may be,</a:t>
            </a:r>
          </a:p>
          <a:p>
            <a:pPr fontAlgn="auto">
              <a:spcAft>
                <a:spcPts val="0"/>
              </a:spcAft>
              <a:buFont typeface="Arial" pitchFamily="34" charset="0"/>
              <a:buNone/>
              <a:defRPr/>
            </a:pPr>
            <a:r>
              <a:rPr lang="en-GB" dirty="0" smtClean="0"/>
              <a:t>	Don’t let anyone bomb me!</a:t>
            </a:r>
            <a:endParaRPr lang="en-GB" dirty="0"/>
          </a:p>
        </p:txBody>
      </p:sp>
      <p:pic>
        <p:nvPicPr>
          <p:cNvPr id="35843" name="Picture 2" descr="http://t0.gstatic.com/images?q=tbn:ANd9GcS34kuD5uc_IJZIO8r8GNWOXuVItu3TizzsMRqb4T0OwQ1C0sRn"/>
          <p:cNvPicPr>
            <a:picLocks noChangeAspect="1" noChangeArrowheads="1"/>
          </p:cNvPicPr>
          <p:nvPr/>
        </p:nvPicPr>
        <p:blipFill>
          <a:blip r:embed="rId3" cstate="print"/>
          <a:srcRect/>
          <a:stretch>
            <a:fillRect/>
          </a:stretch>
        </p:blipFill>
        <p:spPr bwMode="auto">
          <a:xfrm>
            <a:off x="0" y="0"/>
            <a:ext cx="46640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4" descr="http://t1.gstatic.com/images?q=tbn:ANd9GcSSQWJMsAAcY5a3dvdqDNAAOfnKs5zTxguyQtpel68ae_heLM8ZZNzyfe6j"/>
          <p:cNvPicPr>
            <a:picLocks noChangeAspect="1" noChangeArrowheads="1"/>
          </p:cNvPicPr>
          <p:nvPr/>
        </p:nvPicPr>
        <p:blipFill>
          <a:blip r:embed="rId3" cstate="print"/>
          <a:srcRect/>
          <a:stretch>
            <a:fillRect/>
          </a:stretch>
        </p:blipFill>
        <p:spPr bwMode="auto">
          <a:xfrm>
            <a:off x="3276600" y="2946400"/>
            <a:ext cx="5867400" cy="3911600"/>
          </a:xfrm>
          <a:prstGeom prst="rect">
            <a:avLst/>
          </a:prstGeom>
          <a:noFill/>
          <a:ln w="9525">
            <a:noFill/>
            <a:miter lim="800000"/>
            <a:headEnd/>
            <a:tailEnd/>
          </a:ln>
        </p:spPr>
      </p:pic>
      <p:sp>
        <p:nvSpPr>
          <p:cNvPr id="36866" name="Title 1"/>
          <p:cNvSpPr>
            <a:spLocks noGrp="1"/>
          </p:cNvSpPr>
          <p:nvPr>
            <p:ph type="title"/>
          </p:nvPr>
        </p:nvSpPr>
        <p:spPr/>
        <p:txBody>
          <a:bodyPr/>
          <a:lstStyle/>
          <a:p>
            <a:endParaRPr lang="en-GB" smtClean="0"/>
          </a:p>
        </p:txBody>
      </p:sp>
      <p:sp>
        <p:nvSpPr>
          <p:cNvPr id="36867" name="AutoShape 2" descr="data:image/jpg;base64,/9j/4AAQSkZJRgABAQAAAQABAAD/2wBDAAkGBwgHBgkIBwgKCgkLDRYPDQwMDRsUFRAWIB0iIiAdHx8kKDQsJCYxJx8fLT0tMTU3Ojo6Iys/RD84QzQ5Ojf/2wBDAQoKCg0MDRoPDxo3JR8lNzc3Nzc3Nzc3Nzc3Nzc3Nzc3Nzc3Nzc3Nzc3Nzc3Nzc3Nzc3Nzc3Nzc3Nzc3Nzc3Nzf/wAARCACTALEDASIAAhEBAxEB/8QAGwAAAgMBAQEAAAAAAAAAAAAABQYAAwQHAgH/xABJEAACAQIEBAMEBgUICAcAAAABAgMEEQAFEiEGEzFBIlFhFDJxgQcVI0KRoVKxwdHwFjNTVFVikpMkNHKClKLS8UNWY5Wy0+H/xAAYAQADAQEAAAAAAAAAAAAAAAAAAQIDBP/EACIRAAICAgMBAAIDAAAAAAAAAAABAhESIQMxQRMiUTJCYf/aAAwDAQACEQMRAD8A9cdR6swpASo+zPvHbrhWMeo3AHUC/bDTxzTCozSktNy7oV6X3OEieZ4llptiObct3JG2IS0aS0xo+iOnDpmkhWOwkRdRW7DYnb0/djXxLZs3nYkWVR3xX9EAtl+anznj/wDicYuLnCcQyAL74Qb9dyen4YVbHF1Ew1i6qOcICxFhYDe9xht+jBbcPVYOx9skHzsMJ0uZyzRO8iDSZV1OCA18NX0f1kdJwnVzyX/1yQqCdySBYYGtCTtgPNaB67iGtUKdBKjXbocWyRQRTeyxzNJKV6iOy7bbm/pinMWramrV4WXa7Mz/AHRe9hjXQZ3DEXjmoo6p3BspAGHVoLpjhlyaOHqe/wDRb/nhUz1ClaOWg3ax29Bhvo5IGyQLTMpCx6SpbUV9DhQkdJ6+oirHRNEpVfO2keL5YmtmiuXRgj5rtGJEUK4JvpwWyUcqKRF6ah+rC9QzMlaIXfmLGWVSvQ+owdonEatrQ+I36+mCS8BF1RSpPUGQgMSpFjgVeVlB9jX3S3uHBmOUuVSFLubgajYYFV59nmdWdksm4ViQD53woqxSYT4epwuc0cqqEJNyB523wzcaRl+Hqi+9tPf1ws8PSD6xo2uSOv5YYeLqlGyWSO5DORYHCYxagykWDc1NwDZpip/DAuppXXiyjhWSxMd/5y+1/PBGrkPN0rLGLRDZrbYG08yDjGCSU3VITsi6ifgBginYpVoeeIcuSuoomjnmRVYKRHKQGU+duuM/DuSyUaTg1VQylNHLeQldXc4sy2tSsyKayza4oixZ10XIudj8sGcvW1LCRclkDkk3NyL4rYjlfDNJNNmWbCPmeGWx0Pp7t+ODVRl9ZGpYSzrYbXlvgFkh/wBNzyUFbrOLBh712YYO5WzyVZV1QKYwdhY9RhSTuwi0FPq6s/Tl/wAeJhk5I/g4mDIq0L2d0C5wIgPspImJDYXKngapjR5TUqQFLnpv3/Zj3XcSMaMSwrOJ1KqZNK6WvckW9Bb8ceMizPManJ81zGqqAaaFGAj+8ZD39Ab4qpITSaszfRZmq0rT0kkXgqJQxl1W02XpbDfn+TwZjU0tWJKVFRrh5Hssg+OOYZBWGmy2cIQH5lw3ltbH1c2qqhxz5XkitymBO2gj9eHVkZUPtT9HktYsjZbmNCYZJi/LVzZD5A98LlBK9FlHsZcEx1s4ex22sL4t4X4vpcjyrMKWpWWVjOWgVdvAbDr6WwGgmhXLKotKIqlJncQODqYE7flh0K/UEZKx/ZOXGLvIdT79B2H7cAJpnSfU1w19r4IUdRS1UcYeZYZtVihDEt5WtjNTV8FJOyVkLSGOYknrcdxvgJexy+jqISVdTU1tR43UIiL0Hck9sZ81zShmzeqhokWTnS8pGuL6uh28ie+LKVJ+fDDlojjDyhYyT7wO+5HWwJ9cYa7hqeLigpStTJy2VkjUHa1u3xwmt2aZNKiZ7QVNBBTtLTGD7oOsG79L/DBKihleQowWLQojCswuzed8MGaZXJnQjiq4yBCx0lHtvj4OGZFVE/nBq1WLevwwnJNAk0wRX0tZQQvJIqq6KWAWQNb5jAuZK6tpnlhomMcqEgkAnDJn2STGhqZTFGgWI7IfIfDA7Mcv+qsrokM8tMKmSOFCjFi2o3I26Ei4v2wJpDabZdkFLNG1KzoQyLdh5bY1cSB5qVWVCdB/XgBQcX5NJO/tdXJEgi8KlGtq/RJXGiLPMozKCSNJ6eNiAQTUWNwfW2FTBNA7NDSpXzJIJNQiUNa3pijKpEHFsZhvYIQL+eGOJoJG5opo6nVcag4Ja37MBKeqig4y5hpygEOnRcCxv1w1+gaY1vMs2UVTPBGqCKQLpN7W1YOUHKipoQuzcteh9BhSq8zdeHqoIrhnEukm24ZiNtvXBF+IYY6ZQV0uqLpJIsD2wqHTEHJqlIqnOfEQ8sp0HTfozE/swdyKNRViVHZnMK6gRt2wv8MV9NDm0or4lammmYNtsrHofhvbDlX1dJllQDR0sSuFIdWbytthtXohDVz29cTCd/Kur/q8H+M4mH8ZFAY5RW02SzRyUriPmtKC1rqbfqtjzTvFl3CGaUkzj2mSZQynr2GGiGOCelqkp5aiWQxslndzckdg1sDcxy54uF8zlr6VYawgzShz4r9V+WHJ1oVM5xAs/smqJGKlreFSd8boxFHlRmjmQTNUCNoD7xGm+q3lfbDP9H2X09Tk8lRUPOgWo0qYnPWw7WwCr+Hc09tnlWDUC7FBqBdhv93r64FsmLx7VgWoP2j/AMDBNpphBPDVxsajTZix7W2ue+Bs41TOB3O2DFPRznLqwSMpaMHTZGYSdPdYC3fphk+mfKqtqaGoFNCOcAW5yi5VRjFWPBIEaNnMj3aQn3VJPb88FctyvNZ8urHSgkEMETSOzRspIJAsBbc74wVNHLQSUnNp3BkVZCjpbX4ulv464QU6s7rkEeVVWSZVT0FPy4NHMp5WjKjmKfFc+vW/fAmWSIcWOUVXdXC2XrcDf88MX1yK7K4KetySop1njKtDYApZb7C2xA37HATN8mmzOETSJVRyuNKzxJfXHfbUSfeAsNQ673xSjYvougjFXiKnSeVDGZGsI5PCeuC+Wk14UxKQCCWJHu+mFeo4eqJGB9nkSJd405g22HQFjubb4P1FDVSZeKanpvZKYEyTAT6WkPU6iAbX8vhiHCjR8ifSPnE6GXL6mny6EzytARpUjxA33B+Rwh5/XVE2YZc9TDJTxULrOkEiFdRRbG5PmWt8sfcwzBpqxZI0WkaWmkMZp2MZQoWsfnv+GBOZ1ubQ5BJV11XXaJIrQGfSeoPTuLi/XzvjmlzJ6R1rhcdyOZbkXPfEIHltiDYDtbBXLcknrDTyOwSnmDWkHiJKsAygeYuCewG52x1nADqaKeSREplkMrHSgS92PkLd7YvpMzzGOoV6SsqBOw0hg5Zjftc3wVoc8TJGqaanRaulWsSeDUbqdNxe53BKkbjuvlcYznPWBjdKNI1R1kurkaiLdT5bDbzF8A7PVPxXnVODH7QjgDSRLErEAdr2vjRFxlmKh+bDBIW7kEWHwvbGUz5RWQO86SQSIihFiUb2HbsTe43t262OB6UFU1E1aITyFa2q4uelyB1IBIBPa488KkPOX7N2X5vTU0kr1NHzlcN4WPRj0OGXKs9mzKjmh9rgFRDC511FIT4QOmpSbmw2uO2EPG/L5WihqdKhi6hd7fx3wN0gj2O/1xRf2hF/l/8A5iYw89/0ZP8AKxMRbNqiMGSvX1BHtGY1SRzklEjLkKhY2AbqPO57HFeTcLV2eZTBXVmf14NSpunUWDkdz6fngrlFRRTxsKWWTXGFXSpI0gCwO+CmTzLlnD8NIFMslKoRTfSJWd9IFuo8TYtK0ROLT2LtXwYuXZdLO+eZryEGp1hTVf8A3R16dcCpMpy+nM6yZ1m6zUys0qK6F00tGvQN3MgtvvY4baOY00GeVWdycmnmk0FjJqUW1Iyr52NwLAXGm4vfASXO+E8xT2eSpr6YlmIqHjBUksjEkG4sWjU2K2sMUQ6LI/o7ilQN9c5hpIvYgAjvvjBn/C8fDtNSV6ZlWTgVcSOkrkDQx3sV3B26jfBfPOJqejly6TKa6lqYYEYTlJRYC8a/za9Tp1EDoOva2LeNayKp4UWe8etZYJGiWZXZfGpK3UncdCRgoNGDg3N0NRN9ZVcdW7WWJZVNnBtvc7Aj4fPHjJYvZDBV09Ll1U61UjyQz6RLpDeGzNewHbDHnT0JVEpouZrLMJYpVvCfMXvv6dOuBVJkktNkE1XFCzvLJy3pKiMMCquUuehFhuRvY+uJpWaU8bYyz8R0eYSSNX5dmFJUU9pCkbo6uSLeFv0rG3bbA/MuLayiljossqaaJWjDIJojLrJYgrYEbgAYAZrlb0tdK1TJI80kwRTTHlwEkhVAYi43I7fjgX9SZ9VSCoCQwvShysjVHNa9twevYHYgdd/SrM8MXYUreK83p7VUuelHLsipDl6opZd7bi4vfrhtlr+JaGMz11G0lNa7ujiWy9dwDe2AU3DfD9fSqcyzmvdgbrzBsPko8vXHQ8t5VPRuYIzIG8JEg03sAtt/MWxlOORqrSbTEfPBRVdKk9HEivURMBIhvpPhIsfI3b8cJGa5pJmHB9VriWPkBYdaqWEpuLfDpglU5lG+ccqgliSijJs00ZACggMF6XANxc+WB3GU+X0WQrlkFO8U8vLdRGzFDuHdt2PW429DjnXE3JGz5PwaYj0NM9ZVxU0XvSNa9rgDqT+FzghmOX1FLXjJ6R55zO0doHS2piTp26Hr126m+LuD0WXNhzAhCIWUmO4uSFNzcbb2tfctbe+DnAExzHihqqsbWKKnkaEdxqc/9bfDHYcSNi0nD/A9JG+ZRpmWcuAwQWYJ/sg7Af3iLntgnQcVzV3DNfnNTSxKlIWWOAbq9tNr7eZ7Y5vKMx4jzeeWCCWpqpnLlY0vYdh6ACww/Q8NZnS/R/V5Xyketmk5nLje9xdSVB6E2Xp8sBSBggyXjVJRQUqZbnCKXWNSAkgHXYbH47EeuAOXzSyrLlNcuiWKMwqeWDIoUlih7tY3IQW1HqbbEZl9VUZTmsFSNUc1PKNSsLEWO6kfC4t64ZOP4xQ8Ze105Uc9EmIA6k3U/jb88AhUqkeKplSQWcMb+DT87dr+WHDgyjp1yaprqyleYPOI4SvRCtiT+NhgHxVBycyVrktPEJGuGBJ1MLm7MSTp8/ww8cHxvT8J5ZrClZqh5kBNrgO3X08GEyodnTvr1P6CD/l/fiY5Jopv7OrP80YmIyRvRryqlmoKhKiP7UuunS0ci7Eg3G25/fgzDOsvKat9nUE6KmKWFjG8LEarNYFGGxuPhiziWtjy2CBYYIJGmJuzoGUKPTv1x8yUUee00rVlBTmaJtLnljS19/2Db4YtPwJw5JR+jFfMK2lz3iOkpJBJFkcUxggSM6Qxsd79ixIueoDA+ePdTVZRmXC+ZV1Lw6lC1FKkUVSkwLaiy2Vl+8baiSbjDJxpltDTcDzukSQrT1CtEEUAa2IB/EE3+A8sIOQZVmma0uaZblEYmRzBPIhkVLBSwvvYHr0xRzNUzfUpk9c6VlVRVEMdTJohlRGQOduw2H3gNhchT01YGZnQ5QKeT6qmLVEZYuhckBFBuRdR3t18/wAC5Ge5G1Nl9VlaJUaIljUXLOQxWM3ViL7kAbXvftjLScP5pR0+eVGaZfU02mhkKtMhA1M67X7mxOENhqKNq+k1p9YVkJX3papKeP1Fl3v6Yc+HaurlpYK6adl55MkKLLsoYkkMO5uT1645GIZZ4+ZDRTSQndCjKwG1jsfUdf14eeGs3jq6mgyaopdE1NJqgLU3hlCpq3cnYjpe3TB6VCVIY/pFqSeGagmYpIskbw7ANrVgdrd7AnCTFW5VUZPCs0lXJW8h1Co0h+0YeLWC2k3c6hbtsd8MOfryMvJzmWuSFH+yZnSUByDtceIiwI3HfFWR8T5BlfJgiq6blBmfmGB1lXr18Nu9tjhtlPFpO9iXLPSiZI6x5UWSm35c7yPzdVtwehNjt0x0KP6QKHLcnp4p6XM5Kg0qgPLThhKbAElg3c45r7DRyTrI+exJIJNetIHvqJvff8cNn0XJDmjVdJXu8slEirDEraV0EkE7dTfa9+hwiFaNuSZ3w9m5jy+ty2mj0ve7UvKTln3gb7De3ff5YF/Sl9XNkUclFTU6kZkaeCVAD9jHAosD5aj+Qwy8T10mR11PBl1PHCvLDcwpqL22tv6D88In0j1kU1DlcCPGZmmqKmdVO6s7D9x/DCWmbcsJYKb9F3hObk5zGoJBlRo1sTu3Vb236gfkcGuH8wmy/jqRMwnLCpvAZpnvs1jHc+XQfPCpRyRw1UckySuim5EUmh/iGsbEdemNuYvFWUqSwJKsVMoiDTMGkkJZmJYjyuAPIWxSVnNY5cUcSVfDE7ZPlOW09EmkMs2gWcHuB02NxvfcY9Vmd5lR8B5XmsdQzVstQC0ri+rxSbEdLWW1vLA3LuKMtzegiyzjCOWURbQ1absu3cjcHztcHuO+GCqfg2u4eo8plzzl0dIVdNLqHOzDe6/3j2wijHQz5Px66JW0T0+b04VjLEdpEBHU9x2sdx2JwvcVVi5nxvphCNHTyJCt+h0G7fHfVgpmfFeU5Ll75ZwbThdYtJWOCSf8Qux8ibAdhhbydHo6SfM9TXjWytH4tJJ2D2Nxcgdbbb36ggmyvilic5lX7PUqoG5akb2ub3JJNzYm/bHVctp6f+QnCEM1Nz2khmPKDaS99Rtfr3v8scUZyWJOkXNyALDz6Y7Rw1NFmcWRZXMlVDFSZYNL2062cj0NgQGF+9sRO30acS3bPH1Dw5/V6n/iXxMN31JR/wDq/wDL+7ExnhI3+kRHipIJGlpIaWkYMojidqlydlJBQG/SxuAfO+2LRRVsER9loZad2Pu02YBU26NY33tt+OEp6LNmr46emEkc8DMY2EgSwI367duu3lgmuaZnSQTwV0RE6LZXWR0uwIuAQbHY328vXGqfpi3L+Pg38Z01XX/R60EcUzVSVETvCPG5Hunp73UHCFTvxDwrR02YQo9J7cHhBKAtZSDYg9D3HpfGl67MZ61KWDNJJIyvNkqJ5SVjPZbi5FgRtub4MoqMaaOqq483iXxcnQwAkO1yGIJFvgMJ8mw+V7LeAIcy4kzv6wzIzTClaN9bi5bSG0j1sWB+WHnjrlvwZmjqQR7PcFTe4JXHKeLVFBDNLldc9NTvPoMFMJI1Xw7jc2I1frw55jm0OYfR7LR0zlquOlgimhCMrKDpJNiBfZT0viotPZLi1oRaBVWKmpqeUSVIJlZYZylgRuDa9z0I27YuljqpNBzKpnhRiXhiSMK5/wBkGxsB6Y1xTOKenp4aEiRGaWQxTDUgsRa17g2vuN9++LMv+q8wzWCTPnqokig1xOHZy+oldi1yBsfnfGbkzVQVGKr4imkoTFFNIFo6qOSylg3XrqvsflgktQuYwS5rUZNT1OtTLoZ1aZo18JkN1vZWVj136EEAYy1mR0hqaingzaFaSrKzrJKAJEA1WUqBuSzdRtY3wJps1ah9ookzSeOnp2YroAdXbc6enQ79Rb0xUX4KcWnckHMwq8qyyWkWs4fQPLBrZNEYKnU6k7dzYei2Fh1wzcN8LVGXZXS5xD7PJT1uXaJQGaKUFwCo1bj3gN+vfHLarOTmDK9aDI63AcsNViSfQdSTb12w/wBfUvScHjL6WsqMwp3WOQQMSrxgfoWJIW/b0xTaRnFWGkhiiSUVE1FTxEAtrkaaTSCfvOQB17D8sc5+kh9WYZeqztKppOYGIAALOwIFgOmnvhgyqthzCJqY0VNRiOIBmZQpUX6E2va1yd8F+IeF8tFLST18VXVB5VaSSN9ARTcABdyq+Ibn1NrnGX123RrLjeGmcsyKLLJaxkzqWWGmKWEkYJKtcdrHsScMcvDHKyqlnMvJy2sVH9ofxGEuoPiG21yBfp+31WcKUEZy0PDVxtVXjKiT+cci901LcKAVBuOot5nDIsdVmnDdfksyLGtNSsedKNPKCbjVt6dbduhxrxc8PfTk5FKNHO/qNSHYV0fJDSDXoLAKouGNid2uLDfHqo4cq4IA2qN6jmtGYlkGw8IB7bkuNvLy3GKcxyqmpniXL8xhrzIXBEUbIV0kAE3/AEuo8+/ljU+S55SRxyUzyTLpO1HOZOVtdlYL7psLkYEy6/wH1eVVVPWNTBDK4QSXjG2k23sd+p+e1uoxnekrIY2kkgnjj0jUxVgLN0ufI+vXBSKHiERR1kUNXJHN4Y5OWHva5HUHobkfDbH2rmzKHKp4K+grEM8gbnTRFFUDTcDw9ToXv2wWIBMPCdr47hkTU1RCxjq11x5dSoG5jIoCKSfEOgBYjbyxxA+IEKLtY7d+mOx5TmFBTJNJJ7dUVCoIlhZTZ1aMABlsLj5eWE3RpxhXln+1qT/3CX/7MTCj7NSf+Vaf/Jf92JivoafJiPNnM08pepdpmPXUL/iD1wx09LU5jw/OhpXNZZHjCuRrRWO2nubE79bWwsZHSipro9UiIQbrq3387Y7Lka0WW062tJN1ZidycZSdE8SctnL4pqikjFPW0c8NOpLqyw2I+INr43U+cUnLnjihVOZHpSZ5DG7dLgm5AJ3ttjqNVmmW1MZiqYF8Q3uL45LxblEFBVmopGQU8txoO5IPl5fswk1JltSgjRU0GeZnlVEArFaiRooIBbU4FrBT3vufKym5tjZlRz/LauLKM7SphsjRR86drJGyntq0kbCxHlYE4CyZwhMKzu7SQIqJIp0hQBYAAdNvxx5z7Npa7LKaGSoaULJdCdyuxuL+XTDSfRNrtn3LpZ4WLPKyMLtrYnULA/x88bs4zOTOOJZPYajSiR8tH6BUQEsT8bE/PFGWUdLmGUEy+1iWNSCyWKoB07X88eMopXy72mqq6VjS6FWOV4yFe5uCvn0HnbBdWDV1RVHnlnBnMrxgglYyAxW+/W9/nh+qco4XzXI7U1PDQVEyjlVLSM7leup16d9x1wlVeVLmKRT08fKVTblIu2nr+/FmTzvLC1ZLUoqOHTQULlSen6h+GJb1ouMXdM8UPD9PR5ryszr4AIzqEi3ZCOx+F/8AtiqtnzKDPp6ItJC6SEegHYg+RG47G4x6mlRK+GGpPtEKybFAV8RW/TrYfx1x4nzP7OSkVg8AW9OxueWf0fh6HbvjRJtWZNpPEN5VBmkudNSw6ovaIo5Z6u3hiiAUlyx2ttbzJNsXcQ8WVdPXyplcirT0z316l1yHY729d7DpfHyOvzIZWsUBpNE1uZE8gJk8i1zvfrboBhdrT9b5lFLHTKkszMs6BybuDv32BH7cZ6NNxWhu4W4wp6qSObiWqYqVKBlhDtHbvc9Dv1H5405PnEuY5lnlNU16JQwpJDTzR3QsC4CA7eJbDv8ApfDC9WcGycqEx1MUDFTrj7XuLWvv/wBsTLY24Zm9qr2eVUFoo0kZULHu1vIXt62wpRjJUKWTqzTNTz0GT1lRV5MIZJlKislhDNDfSSbAE9AwuABud74H5Zns9LSUmWRyoVjrRJrRmV7HqLEdd7avLbGmu4gfOUio47XS+lyQpZe4+Y29cfMuyrNayd2jy6YmnvrQroPhNm0k2uR5DFZYrY5JSdjKM8ZoIaSgpgZ6dDqqh4tDnfV4ttWo6iBtfAmtzzPjBNl7ZgMwoZVLr7Xp03BvsR/vbbDCjmtVJBm1QEYqqSEBbWt8sULmLR1scmlJIx70T+647g/LFKyG4ocKumoZFTMzlsLwuoV6Mx6eWhBAYOD72wOw77nGyqnzKhqaPNPq6pho3+zPPjWaIC3a4sCCAL+vXC9U1aVcK1VAJkWWLS6TeLlsNmIIXxCw74oouI83pa6OKofnQO4Ekc2p4nRjbcNtbc+WJaspSS6Qf/lA/wDTx/5Y/wCrEwz8zI/6hl3/AA0WJiaOi2clyynMJEqseYp3F+2DdJnckbbkn54W8uldHK3vq64JGkfSNCEYqfZzcfWg6+btMOhv53wOznnTUKypYhDcm/TfGeGnnTdgbY+V1fLDTGJWKAixt3wo96NG3TsA1To0zFQwJbrqvjdTRrNTPGSQ6gaT2O+/5Xxk9mlJ1srXI67b4+ws5aKJW0g9Wsdh0JPwxtRzLb2MnDjvHTVaap7Bh/NNYLcHxfEdcGqySuro4KahcKkUPMAdr6QABYjzuLW73wHzHLostaGNZnJe+hkG7W31EdCL9seaWuGWPU1L1QeSaI6Qq7Fhc73Oxvp2xHzy/I2+rjHFGLn+w0zQVFVO2snXHBpXR6XN/wAABgemYtTuxpWIUn3XQED1/VjFrufEbk+ePcJTmqH2UmxPlisUZZvwL5VmESzNPPK4qWVwGsN9Qt8sE8ho8rakrZamWWKtUBYJmUGBXJBsB1Y2+Q2691ysjSOqZYwLEDb5Ya8qfLIaGGKakiqjFYtJMzFAxBPuAgeYub3thYjjM0KadVV5aelZLAystjdwLA38sVZfWUlOtRXuoScMQnTqTufTA4tzcweqmVDTxqS0MahQgH6IHQYHZjVrUSc1Y+XFIxZUve2Ix2bOf4phr63Z2M3MYsfPGqjzCHN1ly6phLiQbFTv8vXCdLJbp+GCXDbvFWCpQX0d79MLGtkqd6CVJlsWT8RwyQlqmJgDCki2JY/da3Ydz5Y2NxXWzV0VQla8QDhrO4Vb3uAuk7H0JIxnqFmqKeWUSkVC6XXfZiCLr+BOAssTSBYgirCpuqgbfHFxV9kTdaRvzugpKitFYtTq9pZpWRDqMdz7pPpjNFS0VLUcyGphayt4albgAjytufTG3J0iy+B5pFDTMNiwvYYDVd67NFGycxrC22+Kom9h2WoaOl59LmDz6VX7IgqVG3ht0t6YL5JQQZlJJXZv9nTtb7I/ft0/M9MJmSu7ZmgdiIwftPLDVPmEM06xRMBDH5dCcYz1pG8HfYx6Mm8/+UYmF72gfpJiYzxka5IW8myxmUu50sNwDtg9STpq5c4AYbYDpmLVE4fSI4x2GGKMZfV0oI8L2646XFM5ITx6PmYcpISU3wj105kkNjspsL4ZnfTzKIyagw8LE4UZ43gmeOT3tWJhGtGvNK1aLhUWQABtQ+9fBLhWajgzU1OZQe0UyRPrjDWJuLenfAUnG/JY0klmeVdaKltOor1NtiMW+jnWmFarNaSpqucsZigUlYkvfQl7gfLAarqtXNWO5SSS/Tfb17Yuno5WVmhiOgeRvYfHA8gja2LvVIl3eysdcaaKNZaqNGHhJsfhjP3xtysf6Tq62Fh8cSMjQutY6ubiIXLedun6xj7S1kkRYRjUGuCpPzxdWeFHcAXkIAJPZfQetvwxgijYsqnYvuD6HvgA3pNLURTqnhiFmlbfoLeH88V18qvDGVIOnoMMgyzLaXKGVKuSSV7FrdAfLAWohpXDBFIt0vhJFy6WwPzSfPBHLZkgiNiQT2x5SlgCksN/jil0sDywcFCTaCMteC/X88eDXeRwKjLvJpA3OCNRlssVPzQe1zfDFs+tXEixOMc8hEglU2ZSCD5Hzx8p6eWoYBFNsEHpEihtKtz53scAEVEjhj5T3lm3cgYtaBooCySiw64oQrBEXY3I930xkqKp5FKXsvpicbKyPft0n6YxMYbYmDEnJhOECyDzxsqpXSABGIHpiYmKAxLI/MRtRuOhx4zdmYLck73xMTE+lf0B56YM5Eo0Pt1Fz+WJiYbIQ80sESZaFSNQPK3nhZ4loqaNYpEhVXINyMTExS6GxSHX5420f/inuBtiYmESjVWIq00bqBqZTc+fiGMTE8xP7sSgegxMTCKL4ppBJoDnSbEjErGIkFicTEwwK4WJFyb41QAEbjExMAFbKFnUqLHBzMGJy1N/u+WJiYBn3I4kMJOkXtgbmzHnFb7DtiYmAPAZVMeT1xn7YmJgJPOJiYmAD//Z"/>
          <p:cNvSpPr>
            <a:spLocks noChangeAspect="1" noChangeArrowheads="1"/>
          </p:cNvSpPr>
          <p:nvPr/>
        </p:nvSpPr>
        <p:spPr bwMode="auto">
          <a:xfrm>
            <a:off x="77788" y="-615950"/>
            <a:ext cx="1466850" cy="1219200"/>
          </a:xfrm>
          <a:prstGeom prst="rect">
            <a:avLst/>
          </a:prstGeom>
          <a:noFill/>
          <a:ln w="9525">
            <a:noFill/>
            <a:miter lim="800000"/>
            <a:headEnd/>
            <a:tailEnd/>
          </a:ln>
        </p:spPr>
        <p:txBody>
          <a:bodyPr/>
          <a:lstStyle/>
          <a:p>
            <a:endParaRPr lang="en-GB">
              <a:latin typeface="Calibri" pitchFamily="34" charset="0"/>
            </a:endParaRPr>
          </a:p>
        </p:txBody>
      </p:sp>
      <p:sp>
        <p:nvSpPr>
          <p:cNvPr id="36868" name="AutoShape 4" descr="data:image/jpg;base64,/9j/4AAQSkZJRgABAQAAAQABAAD/2wBDAAkGBwgHBgkIBwgKCgkLDRYPDQwMDRsUFRAWIB0iIiAdHx8kKDQsJCYxJx8fLT0tMTU3Ojo6Iys/RD84QzQ5Ojf/2wBDAQoKCg0MDRoPDxo3JR8lNzc3Nzc3Nzc3Nzc3Nzc3Nzc3Nzc3Nzc3Nzc3Nzc3Nzc3Nzc3Nzc3Nzc3Nzc3Nzc3Nzf/wAARCACTALEDASIAAhEBAxEB/8QAGwAAAgMBAQEAAAAAAAAAAAAABQYAAwQHAgH/xABJEAACAQIEBAMEBgUICAcAAAABAgMEEQAFEiEGEzFBIlFhFDJxgQcVI0KRoVKxwdHwFjNTVFVikpMkNHKClKLS8UNWY5Wy0+H/xAAYAQADAQEAAAAAAAAAAAAAAAAAAQIDBP/EACIRAAICAgMBAAIDAAAAAAAAAAABAhESIQMxQRMiUTJCYf/aAAwDAQACEQMRAD8A9cdR6swpASo+zPvHbrhWMeo3AHUC/bDTxzTCozSktNy7oV6X3OEieZ4llptiObct3JG2IS0aS0xo+iOnDpmkhWOwkRdRW7DYnb0/djXxLZs3nYkWVR3xX9EAtl+anznj/wDicYuLnCcQyAL74Qb9dyen4YVbHF1Ew1i6qOcICxFhYDe9xht+jBbcPVYOx9skHzsMJ0uZyzRO8iDSZV1OCA18NX0f1kdJwnVzyX/1yQqCdySBYYGtCTtgPNaB67iGtUKdBKjXbocWyRQRTeyxzNJKV6iOy7bbm/pinMWramrV4WXa7Mz/AHRe9hjXQZ3DEXjmoo6p3BspAGHVoLpjhlyaOHqe/wDRb/nhUz1ClaOWg3ax29Bhvo5IGyQLTMpCx6SpbUV9DhQkdJ6+oirHRNEpVfO2keL5YmtmiuXRgj5rtGJEUK4JvpwWyUcqKRF6ah+rC9QzMlaIXfmLGWVSvQ+owdonEatrQ+I36+mCS8BF1RSpPUGQgMSpFjgVeVlB9jX3S3uHBmOUuVSFLubgajYYFV59nmdWdksm4ViQD53woqxSYT4epwuc0cqqEJNyB523wzcaRl+Hqi+9tPf1ws8PSD6xo2uSOv5YYeLqlGyWSO5DORYHCYxagykWDc1NwDZpip/DAuppXXiyjhWSxMd/5y+1/PBGrkPN0rLGLRDZrbYG08yDjGCSU3VITsi6ifgBginYpVoeeIcuSuoomjnmRVYKRHKQGU+duuM/DuSyUaTg1VQylNHLeQldXc4sy2tSsyKayza4oixZ10XIudj8sGcvW1LCRclkDkk3NyL4rYjlfDNJNNmWbCPmeGWx0Pp7t+ODVRl9ZGpYSzrYbXlvgFkh/wBNzyUFbrOLBh712YYO5WzyVZV1QKYwdhY9RhSTuwi0FPq6s/Tl/wAeJhk5I/g4mDIq0L2d0C5wIgPspImJDYXKngapjR5TUqQFLnpv3/Zj3XcSMaMSwrOJ1KqZNK6WvckW9Bb8ceMizPManJ81zGqqAaaFGAj+8ZD39Ab4qpITSaszfRZmq0rT0kkXgqJQxl1W02XpbDfn+TwZjU0tWJKVFRrh5Hssg+OOYZBWGmy2cIQH5lw3ltbH1c2qqhxz5XkitymBO2gj9eHVkZUPtT9HktYsjZbmNCYZJi/LVzZD5A98LlBK9FlHsZcEx1s4ex22sL4t4X4vpcjyrMKWpWWVjOWgVdvAbDr6WwGgmhXLKotKIqlJncQODqYE7flh0K/UEZKx/ZOXGLvIdT79B2H7cAJpnSfU1w19r4IUdRS1UcYeZYZtVihDEt5WtjNTV8FJOyVkLSGOYknrcdxvgJexy+jqISVdTU1tR43UIiL0Hck9sZ81zShmzeqhokWTnS8pGuL6uh28ie+LKVJ+fDDlojjDyhYyT7wO+5HWwJ9cYa7hqeLigpStTJy2VkjUHa1u3xwmt2aZNKiZ7QVNBBTtLTGD7oOsG79L/DBKihleQowWLQojCswuzed8MGaZXJnQjiq4yBCx0lHtvj4OGZFVE/nBq1WLevwwnJNAk0wRX0tZQQvJIqq6KWAWQNb5jAuZK6tpnlhomMcqEgkAnDJn2STGhqZTFGgWI7IfIfDA7Mcv+qsrokM8tMKmSOFCjFi2o3I26Ei4v2wJpDabZdkFLNG1KzoQyLdh5bY1cSB5qVWVCdB/XgBQcX5NJO/tdXJEgi8KlGtq/RJXGiLPMozKCSNJ6eNiAQTUWNwfW2FTBNA7NDSpXzJIJNQiUNa3pijKpEHFsZhvYIQL+eGOJoJG5opo6nVcag4Ja37MBKeqig4y5hpygEOnRcCxv1w1+gaY1vMs2UVTPBGqCKQLpN7W1YOUHKipoQuzcteh9BhSq8zdeHqoIrhnEukm24ZiNtvXBF+IYY6ZQV0uqLpJIsD2wqHTEHJqlIqnOfEQ8sp0HTfozE/swdyKNRViVHZnMK6gRt2wv8MV9NDm0or4lammmYNtsrHofhvbDlX1dJllQDR0sSuFIdWbytthtXohDVz29cTCd/Kur/q8H+M4mH8ZFAY5RW02SzRyUriPmtKC1rqbfqtjzTvFl3CGaUkzj2mSZQynr2GGiGOCelqkp5aiWQxslndzckdg1sDcxy54uF8zlr6VYawgzShz4r9V+WHJ1oVM5xAs/smqJGKlreFSd8boxFHlRmjmQTNUCNoD7xGm+q3lfbDP9H2X09Tk8lRUPOgWo0qYnPWw7WwCr+Hc09tnlWDUC7FBqBdhv93r64FsmLx7VgWoP2j/AMDBNpphBPDVxsajTZix7W2ue+Bs41TOB3O2DFPRznLqwSMpaMHTZGYSdPdYC3fphk+mfKqtqaGoFNCOcAW5yi5VRjFWPBIEaNnMj3aQn3VJPb88FctyvNZ8urHSgkEMETSOzRspIJAsBbc74wVNHLQSUnNp3BkVZCjpbX4ulv464QU6s7rkEeVVWSZVT0FPy4NHMp5WjKjmKfFc+vW/fAmWSIcWOUVXdXC2XrcDf88MX1yK7K4KetySop1njKtDYApZb7C2xA37HATN8mmzOETSJVRyuNKzxJfXHfbUSfeAsNQ673xSjYvougjFXiKnSeVDGZGsI5PCeuC+Wk14UxKQCCWJHu+mFeo4eqJGB9nkSJd405g22HQFjubb4P1FDVSZeKanpvZKYEyTAT6WkPU6iAbX8vhiHCjR8ifSPnE6GXL6mny6EzytARpUjxA33B+Rwh5/XVE2YZc9TDJTxULrOkEiFdRRbG5PmWt8sfcwzBpqxZI0WkaWmkMZp2MZQoWsfnv+GBOZ1ubQ5BJV11XXaJIrQGfSeoPTuLi/XzvjmlzJ6R1rhcdyOZbkXPfEIHltiDYDtbBXLcknrDTyOwSnmDWkHiJKsAygeYuCewG52x1nADqaKeSREplkMrHSgS92PkLd7YvpMzzGOoV6SsqBOw0hg5Zjftc3wVoc8TJGqaanRaulWsSeDUbqdNxe53BKkbjuvlcYznPWBjdKNI1R1kurkaiLdT5bDbzF8A7PVPxXnVODH7QjgDSRLErEAdr2vjRFxlmKh+bDBIW7kEWHwvbGUz5RWQO86SQSIihFiUb2HbsTe43t262OB6UFU1E1aITyFa2q4uelyB1IBIBPa488KkPOX7N2X5vTU0kr1NHzlcN4WPRj0OGXKs9mzKjmh9rgFRDC511FIT4QOmpSbmw2uO2EPG/L5WihqdKhi6hd7fx3wN0gj2O/1xRf2hF/l/8A5iYw89/0ZP8AKxMRbNqiMGSvX1BHtGY1SRzklEjLkKhY2AbqPO57HFeTcLV2eZTBXVmf14NSpunUWDkdz6fngrlFRRTxsKWWTXGFXSpI0gCwO+CmTzLlnD8NIFMslKoRTfSJWd9IFuo8TYtK0ROLT2LtXwYuXZdLO+eZryEGp1hTVf8A3R16dcCpMpy+nM6yZ1m6zUys0qK6F00tGvQN3MgtvvY4baOY00GeVWdycmnmk0FjJqUW1Iyr52NwLAXGm4vfASXO+E8xT2eSpr6YlmIqHjBUksjEkG4sWjU2K2sMUQ6LI/o7ilQN9c5hpIvYgAjvvjBn/C8fDtNSV6ZlWTgVcSOkrkDQx3sV3B26jfBfPOJqejly6TKa6lqYYEYTlJRYC8a/za9Tp1EDoOva2LeNayKp4UWe8etZYJGiWZXZfGpK3UncdCRgoNGDg3N0NRN9ZVcdW7WWJZVNnBtvc7Aj4fPHjJYvZDBV09Ll1U61UjyQz6RLpDeGzNewHbDHnT0JVEpouZrLMJYpVvCfMXvv6dOuBVJkktNkE1XFCzvLJy3pKiMMCquUuehFhuRvY+uJpWaU8bYyz8R0eYSSNX5dmFJUU9pCkbo6uSLeFv0rG3bbA/MuLayiljossqaaJWjDIJojLrJYgrYEbgAYAZrlb0tdK1TJI80kwRTTHlwEkhVAYi43I7fjgX9SZ9VSCoCQwvShysjVHNa9twevYHYgdd/SrM8MXYUreK83p7VUuelHLsipDl6opZd7bi4vfrhtlr+JaGMz11G0lNa7ujiWy9dwDe2AU3DfD9fSqcyzmvdgbrzBsPko8vXHQ8t5VPRuYIzIG8JEg03sAtt/MWxlOORqrSbTEfPBRVdKk9HEivURMBIhvpPhIsfI3b8cJGa5pJmHB9VriWPkBYdaqWEpuLfDpglU5lG+ccqgliSijJs00ZACggMF6XANxc+WB3GU+X0WQrlkFO8U8vLdRGzFDuHdt2PW429DjnXE3JGz5PwaYj0NM9ZVxU0XvSNa9rgDqT+FzghmOX1FLXjJ6R55zO0doHS2piTp26Hr126m+LuD0WXNhzAhCIWUmO4uSFNzcbb2tfctbe+DnAExzHihqqsbWKKnkaEdxqc/9bfDHYcSNi0nD/A9JG+ZRpmWcuAwQWYJ/sg7Af3iLntgnQcVzV3DNfnNTSxKlIWWOAbq9tNr7eZ7Y5vKMx4jzeeWCCWpqpnLlY0vYdh6ACww/Q8NZnS/R/V5Xyketmk5nLje9xdSVB6E2Xp8sBSBggyXjVJRQUqZbnCKXWNSAkgHXYbH47EeuAOXzSyrLlNcuiWKMwqeWDIoUlih7tY3IQW1HqbbEZl9VUZTmsFSNUc1PKNSsLEWO6kfC4t64ZOP4xQ8Ze105Uc9EmIA6k3U/jb88AhUqkeKplSQWcMb+DT87dr+WHDgyjp1yaprqyleYPOI4SvRCtiT+NhgHxVBycyVrktPEJGuGBJ1MLm7MSTp8/ww8cHxvT8J5ZrClZqh5kBNrgO3X08GEyodnTvr1P6CD/l/fiY5Jopv7OrP80YmIyRvRryqlmoKhKiP7UuunS0ci7Eg3G25/fgzDOsvKat9nUE6KmKWFjG8LEarNYFGGxuPhiziWtjy2CBYYIJGmJuzoGUKPTv1x8yUUee00rVlBTmaJtLnljS19/2Db4YtPwJw5JR+jFfMK2lz3iOkpJBJFkcUxggSM6Qxsd79ixIueoDA+ePdTVZRmXC+ZV1Lw6lC1FKkUVSkwLaiy2Vl+8baiSbjDJxpltDTcDzukSQrT1CtEEUAa2IB/EE3+A8sIOQZVmma0uaZblEYmRzBPIhkVLBSwvvYHr0xRzNUzfUpk9c6VlVRVEMdTJohlRGQOduw2H3gNhchT01YGZnQ5QKeT6qmLVEZYuhckBFBuRdR3t18/wAC5Ge5G1Nl9VlaJUaIljUXLOQxWM3ViL7kAbXvftjLScP5pR0+eVGaZfU02mhkKtMhA1M67X7mxOENhqKNq+k1p9YVkJX3papKeP1Fl3v6Yc+HaurlpYK6adl55MkKLLsoYkkMO5uT1645GIZZ4+ZDRTSQndCjKwG1jsfUdf14eeGs3jq6mgyaopdE1NJqgLU3hlCpq3cnYjpe3TB6VCVIY/pFqSeGagmYpIskbw7ANrVgdrd7AnCTFW5VUZPCs0lXJW8h1Co0h+0YeLWC2k3c6hbtsd8MOfryMvJzmWuSFH+yZnSUByDtceIiwI3HfFWR8T5BlfJgiq6blBmfmGB1lXr18Nu9tjhtlPFpO9iXLPSiZI6x5UWSm35c7yPzdVtwehNjt0x0KP6QKHLcnp4p6XM5Kg0qgPLThhKbAElg3c45r7DRyTrI+exJIJNetIHvqJvff8cNn0XJDmjVdJXu8slEirDEraV0EkE7dTfa9+hwiFaNuSZ3w9m5jy+ty2mj0ve7UvKTln3gb7De3ff5YF/Sl9XNkUclFTU6kZkaeCVAD9jHAosD5aj+Qwy8T10mR11PBl1PHCvLDcwpqL22tv6D88In0j1kU1DlcCPGZmmqKmdVO6s7D9x/DCWmbcsJYKb9F3hObk5zGoJBlRo1sTu3Vb236gfkcGuH8wmy/jqRMwnLCpvAZpnvs1jHc+XQfPCpRyRw1UckySuim5EUmh/iGsbEdemNuYvFWUqSwJKsVMoiDTMGkkJZmJYjyuAPIWxSVnNY5cUcSVfDE7ZPlOW09EmkMs2gWcHuB02NxvfcY9Vmd5lR8B5XmsdQzVstQC0ri+rxSbEdLWW1vLA3LuKMtzegiyzjCOWURbQ1absu3cjcHztcHuO+GCqfg2u4eo8plzzl0dIVdNLqHOzDe6/3j2wijHQz5Px66JW0T0+b04VjLEdpEBHU9x2sdx2JwvcVVi5nxvphCNHTyJCt+h0G7fHfVgpmfFeU5Ll75ZwbThdYtJWOCSf8Qux8ibAdhhbydHo6SfM9TXjWytH4tJJ2D2Nxcgdbbb36ggmyvilic5lX7PUqoG5akb2ub3JJNzYm/bHVctp6f+QnCEM1Nz2khmPKDaS99Rtfr3v8scUZyWJOkXNyALDz6Y7Rw1NFmcWRZXMlVDFSZYNL2062cj0NgQGF+9sRO30acS3bPH1Dw5/V6n/iXxMN31JR/wDq/wDL+7ExnhI3+kRHipIJGlpIaWkYMojidqlydlJBQG/SxuAfO+2LRRVsER9loZad2Pu02YBU26NY33tt+OEp6LNmr46emEkc8DMY2EgSwI367duu3lgmuaZnSQTwV0RE6LZXWR0uwIuAQbHY328vXGqfpi3L+Pg38Z01XX/R60EcUzVSVETvCPG5Hunp73UHCFTvxDwrR02YQo9J7cHhBKAtZSDYg9D3HpfGl67MZ61KWDNJJIyvNkqJ5SVjPZbi5FgRtub4MoqMaaOqq483iXxcnQwAkO1yGIJFvgMJ8mw+V7LeAIcy4kzv6wzIzTClaN9bi5bSG0j1sWB+WHnjrlvwZmjqQR7PcFTe4JXHKeLVFBDNLldc9NTvPoMFMJI1Xw7jc2I1frw55jm0OYfR7LR0zlquOlgimhCMrKDpJNiBfZT0viotPZLi1oRaBVWKmpqeUSVIJlZYZylgRuDa9z0I27YuljqpNBzKpnhRiXhiSMK5/wBkGxsB6Y1xTOKenp4aEiRGaWQxTDUgsRa17g2vuN9++LMv+q8wzWCTPnqokig1xOHZy+oldi1yBsfnfGbkzVQVGKr4imkoTFFNIFo6qOSylg3XrqvsflgktQuYwS5rUZNT1OtTLoZ1aZo18JkN1vZWVj136EEAYy1mR0hqaingzaFaSrKzrJKAJEA1WUqBuSzdRtY3wJps1ah9ookzSeOnp2YroAdXbc6enQ79Rb0xUX4KcWnckHMwq8qyyWkWs4fQPLBrZNEYKnU6k7dzYei2Fh1wzcN8LVGXZXS5xD7PJT1uXaJQGaKUFwCo1bj3gN+vfHLarOTmDK9aDI63AcsNViSfQdSTb12w/wBfUvScHjL6WsqMwp3WOQQMSrxgfoWJIW/b0xTaRnFWGkhiiSUVE1FTxEAtrkaaTSCfvOQB17D8sc5+kh9WYZeqztKppOYGIAALOwIFgOmnvhgyqthzCJqY0VNRiOIBmZQpUX6E2va1yd8F+IeF8tFLST18VXVB5VaSSN9ARTcABdyq+Ibn1NrnGX123RrLjeGmcsyKLLJaxkzqWWGmKWEkYJKtcdrHsScMcvDHKyqlnMvJy2sVH9ofxGEuoPiG21yBfp+31WcKUEZy0PDVxtVXjKiT+cci901LcKAVBuOot5nDIsdVmnDdfksyLGtNSsedKNPKCbjVt6dbduhxrxc8PfTk5FKNHO/qNSHYV0fJDSDXoLAKouGNid2uLDfHqo4cq4IA2qN6jmtGYlkGw8IB7bkuNvLy3GKcxyqmpniXL8xhrzIXBEUbIV0kAE3/AEuo8+/ljU+S55SRxyUzyTLpO1HOZOVtdlYL7psLkYEy6/wH1eVVVPWNTBDK4QSXjG2k23sd+p+e1uoxnekrIY2kkgnjj0jUxVgLN0ufI+vXBSKHiERR1kUNXJHN4Y5OWHva5HUHobkfDbH2rmzKHKp4K+grEM8gbnTRFFUDTcDw9ToXv2wWIBMPCdr47hkTU1RCxjq11x5dSoG5jIoCKSfEOgBYjbyxxA+IEKLtY7d+mOx5TmFBTJNJJ7dUVCoIlhZTZ1aMABlsLj5eWE3RpxhXln+1qT/3CX/7MTCj7NSf+Vaf/Jf92JivoafJiPNnM08pepdpmPXUL/iD1wx09LU5jw/OhpXNZZHjCuRrRWO2nubE79bWwsZHSipro9UiIQbrq3387Y7Lka0WW062tJN1ZidycZSdE8SctnL4pqikjFPW0c8NOpLqyw2I+INr43U+cUnLnjihVOZHpSZ5DG7dLgm5AJ3ttjqNVmmW1MZiqYF8Q3uL45LxblEFBVmopGQU8txoO5IPl5fswk1JltSgjRU0GeZnlVEArFaiRooIBbU4FrBT3vufKym5tjZlRz/LauLKM7SphsjRR86drJGyntq0kbCxHlYE4CyZwhMKzu7SQIqJIp0hQBYAAdNvxx5z7Npa7LKaGSoaULJdCdyuxuL+XTDSfRNrtn3LpZ4WLPKyMLtrYnULA/x88bs4zOTOOJZPYajSiR8tH6BUQEsT8bE/PFGWUdLmGUEy+1iWNSCyWKoB07X88eMopXy72mqq6VjS6FWOV4yFe5uCvn0HnbBdWDV1RVHnlnBnMrxgglYyAxW+/W9/nh+qco4XzXI7U1PDQVEyjlVLSM7leup16d9x1wlVeVLmKRT08fKVTblIu2nr+/FmTzvLC1ZLUoqOHTQULlSen6h+GJb1ouMXdM8UPD9PR5ryszr4AIzqEi3ZCOx+F/8AtiqtnzKDPp6ItJC6SEegHYg+RG47G4x6mlRK+GGpPtEKybFAV8RW/TrYfx1x4nzP7OSkVg8AW9OxueWf0fh6HbvjRJtWZNpPEN5VBmkudNSw6ovaIo5Z6u3hiiAUlyx2ttbzJNsXcQ8WVdPXyplcirT0z316l1yHY729d7DpfHyOvzIZWsUBpNE1uZE8gJk8i1zvfrboBhdrT9b5lFLHTKkszMs6BybuDv32BH7cZ6NNxWhu4W4wp6qSObiWqYqVKBlhDtHbvc9Dv1H5405PnEuY5lnlNU16JQwpJDTzR3QsC4CA7eJbDv8ApfDC9WcGycqEx1MUDFTrj7XuLWvv/wBsTLY24Zm9qr2eVUFoo0kZULHu1vIXt62wpRjJUKWTqzTNTz0GT1lRV5MIZJlKislhDNDfSSbAE9AwuABud74H5Zns9LSUmWRyoVjrRJrRmV7HqLEdd7avLbGmu4gfOUio47XS+lyQpZe4+Y29cfMuyrNayd2jy6YmnvrQroPhNm0k2uR5DFZYrY5JSdjKM8ZoIaSgpgZ6dDqqh4tDnfV4ttWo6iBtfAmtzzPjBNl7ZgMwoZVLr7Xp03BvsR/vbbDCjmtVJBm1QEYqqSEBbWt8sULmLR1scmlJIx70T+647g/LFKyG4ocKumoZFTMzlsLwuoV6Mx6eWhBAYOD72wOw77nGyqnzKhqaPNPq6pho3+zPPjWaIC3a4sCCAL+vXC9U1aVcK1VAJkWWLS6TeLlsNmIIXxCw74oouI83pa6OKofnQO4Ekc2p4nRjbcNtbc+WJaspSS6Qf/lA/wDTx/5Y/wCrEwz8zI/6hl3/AA0WJiaOi2clyynMJEqseYp3F+2DdJnckbbkn54W8uldHK3vq64JGkfSNCEYqfZzcfWg6+btMOhv53wOznnTUKypYhDcm/TfGeGnnTdgbY+V1fLDTGJWKAixt3wo96NG3TsA1To0zFQwJbrqvjdTRrNTPGSQ6gaT2O+/5Xxk9mlJ1srXI67b4+ws5aKJW0g9Wsdh0JPwxtRzLb2MnDjvHTVaap7Bh/NNYLcHxfEdcGqySuro4KahcKkUPMAdr6QABYjzuLW73wHzHLostaGNZnJe+hkG7W31EdCL9seaWuGWPU1L1QeSaI6Qq7Fhc73Oxvp2xHzy/I2+rjHFGLn+w0zQVFVO2snXHBpXR6XN/wAABgemYtTuxpWIUn3XQED1/VjFrufEbk+ePcJTmqH2UmxPlisUZZvwL5VmESzNPPK4qWVwGsN9Qt8sE8ho8rakrZamWWKtUBYJmUGBXJBsB1Y2+Q2691ysjSOqZYwLEDb5Ya8qfLIaGGKakiqjFYtJMzFAxBPuAgeYub3thYjjM0KadVV5aelZLAystjdwLA38sVZfWUlOtRXuoScMQnTqTufTA4tzcweqmVDTxqS0MahQgH6IHQYHZjVrUSc1Y+XFIxZUve2Ix2bOf4phr63Z2M3MYsfPGqjzCHN1ly6phLiQbFTv8vXCdLJbp+GCXDbvFWCpQX0d79MLGtkqd6CVJlsWT8RwyQlqmJgDCki2JY/da3Ydz5Y2NxXWzV0VQla8QDhrO4Vb3uAuk7H0JIxnqFmqKeWUSkVC6XXfZiCLr+BOAssTSBYgirCpuqgbfHFxV9kTdaRvzugpKitFYtTq9pZpWRDqMdz7pPpjNFS0VLUcyGphayt4albgAjytufTG3J0iy+B5pFDTMNiwvYYDVd67NFGycxrC22+Kom9h2WoaOl59LmDz6VX7IgqVG3ht0t6YL5JQQZlJJXZv9nTtb7I/ft0/M9MJmSu7ZmgdiIwftPLDVPmEM06xRMBDH5dCcYz1pG8HfYx6Mm8/+UYmF72gfpJiYzxka5IW8myxmUu50sNwDtg9STpq5c4AYbYDpmLVE4fSI4x2GGKMZfV0oI8L2646XFM5ITx6PmYcpISU3wj105kkNjspsL4ZnfTzKIyagw8LE4UZ43gmeOT3tWJhGtGvNK1aLhUWQABtQ+9fBLhWajgzU1OZQe0UyRPrjDWJuLenfAUnG/JY0klmeVdaKltOor1NtiMW+jnWmFarNaSpqucsZigUlYkvfQl7gfLAarqtXNWO5SSS/Tfb17Yuno5WVmhiOgeRvYfHA8gja2LvVIl3eysdcaaKNZaqNGHhJsfhjP3xtysf6Tq62Fh8cSMjQutY6ubiIXLedun6xj7S1kkRYRjUGuCpPzxdWeFHcAXkIAJPZfQetvwxgijYsqnYvuD6HvgA3pNLURTqnhiFmlbfoLeH88V18qvDGVIOnoMMgyzLaXKGVKuSSV7FrdAfLAWohpXDBFIt0vhJFy6WwPzSfPBHLZkgiNiQT2x5SlgCksN/jil0sDywcFCTaCMteC/X88eDXeRwKjLvJpA3OCNRlssVPzQe1zfDFs+tXEixOMc8hEglU2ZSCD5Hzx8p6eWoYBFNsEHpEihtKtz53scAEVEjhj5T3lm3cgYtaBooCySiw64oQrBEXY3I930xkqKp5FKXsvpicbKyPft0n6YxMYbYmDEnJhOECyDzxsqpXSABGIHpiYmKAxLI/MRtRuOhx4zdmYLck73xMTE+lf0B56YM5Eo0Pt1Fz+WJiYbIQ80sESZaFSNQPK3nhZ4loqaNYpEhVXINyMTExS6GxSHX5420f/inuBtiYmESjVWIq00bqBqZTc+fiGMTE8xP7sSgegxMTCKL4ppBJoDnSbEjErGIkFicTEwwK4WJFyb41QAEbjExMAFbKFnUqLHBzMGJy1N/u+WJiYBn3I4kMJOkXtgbmzHnFb7DtiYmAPAZVMeT1xn7YmJgJPOJiYmAD//Z"/>
          <p:cNvSpPr>
            <a:spLocks noChangeAspect="1" noChangeArrowheads="1"/>
          </p:cNvSpPr>
          <p:nvPr/>
        </p:nvSpPr>
        <p:spPr bwMode="auto">
          <a:xfrm>
            <a:off x="77788" y="-615950"/>
            <a:ext cx="1466850" cy="1219200"/>
          </a:xfrm>
          <a:prstGeom prst="rect">
            <a:avLst/>
          </a:prstGeom>
          <a:noFill/>
          <a:ln w="9525">
            <a:noFill/>
            <a:miter lim="800000"/>
            <a:headEnd/>
            <a:tailEnd/>
          </a:ln>
        </p:spPr>
        <p:txBody>
          <a:bodyPr/>
          <a:lstStyle/>
          <a:p>
            <a:endParaRPr lang="en-GB">
              <a:latin typeface="Calibri" pitchFamily="34" charset="0"/>
            </a:endParaRPr>
          </a:p>
        </p:txBody>
      </p:sp>
      <p:pic>
        <p:nvPicPr>
          <p:cNvPr id="36869" name="Picture 6" descr="http://t1.gstatic.com/images?q=tbn:ANd9GcSQEQaOsTUYjM1IasDor0GCN48hW-KCEybcd1UE94V_hIobqWViVw"/>
          <p:cNvPicPr>
            <a:picLocks noChangeAspect="1" noChangeArrowheads="1"/>
          </p:cNvPicPr>
          <p:nvPr/>
        </p:nvPicPr>
        <p:blipFill>
          <a:blip r:embed="rId4" cstate="print"/>
          <a:srcRect/>
          <a:stretch>
            <a:fillRect/>
          </a:stretch>
        </p:blipFill>
        <p:spPr bwMode="auto">
          <a:xfrm>
            <a:off x="0" y="3768725"/>
            <a:ext cx="3708400" cy="3089275"/>
          </a:xfrm>
          <a:prstGeom prst="rect">
            <a:avLst/>
          </a:prstGeom>
          <a:noFill/>
          <a:ln w="9525">
            <a:noFill/>
            <a:miter lim="800000"/>
            <a:headEnd/>
            <a:tailEnd/>
          </a:ln>
        </p:spPr>
      </p:pic>
      <p:pic>
        <p:nvPicPr>
          <p:cNvPr id="36870" name="Picture 10" descr="http://nsarchive.files.wordpress.com/2010/04/mk_6_nuclear_bomb.jpg"/>
          <p:cNvPicPr>
            <a:picLocks noChangeAspect="1" noChangeArrowheads="1"/>
          </p:cNvPicPr>
          <p:nvPr/>
        </p:nvPicPr>
        <p:blipFill>
          <a:blip r:embed="rId5" cstate="print"/>
          <a:srcRect/>
          <a:stretch>
            <a:fillRect/>
          </a:stretch>
        </p:blipFill>
        <p:spPr bwMode="auto">
          <a:xfrm>
            <a:off x="0" y="0"/>
            <a:ext cx="5524500" cy="4162425"/>
          </a:xfrm>
          <a:prstGeom prst="rect">
            <a:avLst/>
          </a:prstGeom>
          <a:noFill/>
          <a:ln w="9525">
            <a:noFill/>
            <a:miter lim="800000"/>
            <a:headEnd/>
            <a:tailEnd/>
          </a:ln>
        </p:spPr>
      </p:pic>
      <p:pic>
        <p:nvPicPr>
          <p:cNvPr id="36871" name="Picture 8" descr="http://t3.gstatic.com/images?q=tbn:ANd9GcQ2EPnAl139rVoXIMBZiHKuGBdmxVq9--f8a5KcXP9y9AeFaEZyMQ"/>
          <p:cNvPicPr>
            <a:picLocks noChangeAspect="1" noChangeArrowheads="1"/>
          </p:cNvPicPr>
          <p:nvPr/>
        </p:nvPicPr>
        <p:blipFill>
          <a:blip r:embed="rId6" cstate="print"/>
          <a:srcRect/>
          <a:stretch>
            <a:fillRect/>
          </a:stretch>
        </p:blipFill>
        <p:spPr bwMode="auto">
          <a:xfrm>
            <a:off x="0" y="0"/>
            <a:ext cx="5580063" cy="4429125"/>
          </a:xfrm>
          <a:prstGeom prst="rect">
            <a:avLst/>
          </a:prstGeom>
          <a:noFill/>
          <a:ln w="9525">
            <a:noFill/>
            <a:miter lim="800000"/>
            <a:headEnd/>
            <a:tailEnd/>
          </a:ln>
        </p:spPr>
      </p:pic>
      <p:pic>
        <p:nvPicPr>
          <p:cNvPr id="36872" name="Picture 12" descr="http://t0.gstatic.com/images?q=tbn:ANd9GcSKaNN8SmPB_-YFjQSxpWvXbMj2AVxRlgUZiAIyXncr7n7vsbes"/>
          <p:cNvPicPr>
            <a:picLocks noChangeAspect="1" noChangeArrowheads="1"/>
          </p:cNvPicPr>
          <p:nvPr/>
        </p:nvPicPr>
        <p:blipFill>
          <a:blip r:embed="rId7" cstate="print"/>
          <a:srcRect/>
          <a:stretch>
            <a:fillRect/>
          </a:stretch>
        </p:blipFill>
        <p:spPr bwMode="auto">
          <a:xfrm>
            <a:off x="5508625" y="0"/>
            <a:ext cx="3635375" cy="4581525"/>
          </a:xfrm>
          <a:prstGeom prst="rect">
            <a:avLst/>
          </a:prstGeom>
          <a:noFill/>
          <a:ln w="9525">
            <a:noFill/>
            <a:miter lim="800000"/>
            <a:headEnd/>
            <a:tailEnd/>
          </a:ln>
        </p:spPr>
      </p:pic>
      <p:sp>
        <p:nvSpPr>
          <p:cNvPr id="36873" name="TextBox 9"/>
          <p:cNvSpPr txBox="1">
            <a:spLocks noChangeArrowheads="1"/>
          </p:cNvSpPr>
          <p:nvPr/>
        </p:nvSpPr>
        <p:spPr bwMode="auto">
          <a:xfrm>
            <a:off x="395288" y="2060575"/>
            <a:ext cx="3816350" cy="2308225"/>
          </a:xfrm>
          <a:prstGeom prst="rect">
            <a:avLst/>
          </a:prstGeom>
          <a:noFill/>
          <a:ln w="9525">
            <a:noFill/>
            <a:miter lim="800000"/>
            <a:headEnd/>
            <a:tailEnd/>
          </a:ln>
        </p:spPr>
        <p:txBody>
          <a:bodyPr>
            <a:spAutoFit/>
          </a:bodyPr>
          <a:lstStyle/>
          <a:p>
            <a:r>
              <a:rPr lang="en-GB">
                <a:solidFill>
                  <a:schemeClr val="bg1"/>
                </a:solidFill>
                <a:latin typeface="Calibri" pitchFamily="34" charset="0"/>
              </a:rPr>
              <a:t>WORLD WAR I</a:t>
            </a:r>
          </a:p>
          <a:p>
            <a:r>
              <a:rPr lang="en-GB">
                <a:solidFill>
                  <a:schemeClr val="bg1"/>
                </a:solidFill>
                <a:latin typeface="Calibri" pitchFamily="34" charset="0"/>
              </a:rPr>
              <a:t>15-65 million dead</a:t>
            </a:r>
          </a:p>
          <a:p>
            <a:endParaRPr lang="en-GB">
              <a:solidFill>
                <a:schemeClr val="bg1"/>
              </a:solidFill>
              <a:latin typeface="Calibri" pitchFamily="34" charset="0"/>
            </a:endParaRPr>
          </a:p>
          <a:p>
            <a:r>
              <a:rPr lang="en-GB">
                <a:solidFill>
                  <a:schemeClr val="bg1"/>
                </a:solidFill>
                <a:latin typeface="Calibri" pitchFamily="34" charset="0"/>
              </a:rPr>
              <a:t>WORLD WAR II</a:t>
            </a:r>
          </a:p>
          <a:p>
            <a:r>
              <a:rPr lang="en-GB">
                <a:solidFill>
                  <a:schemeClr val="bg1"/>
                </a:solidFill>
                <a:latin typeface="Calibri" pitchFamily="34" charset="0"/>
              </a:rPr>
              <a:t>40-72 million dead</a:t>
            </a:r>
          </a:p>
          <a:p>
            <a:endParaRPr lang="en-GB">
              <a:solidFill>
                <a:schemeClr val="bg1"/>
              </a:solidFill>
              <a:latin typeface="Calibri" pitchFamily="34" charset="0"/>
            </a:endParaRPr>
          </a:p>
          <a:p>
            <a:r>
              <a:rPr lang="en-GB">
                <a:solidFill>
                  <a:schemeClr val="bg1"/>
                </a:solidFill>
                <a:latin typeface="Calibri" pitchFamily="34" charset="0"/>
              </a:rPr>
              <a:t>HIROSHIMA  &amp;  NAGASAKI</a:t>
            </a:r>
          </a:p>
          <a:p>
            <a:r>
              <a:rPr lang="en-GB">
                <a:solidFill>
                  <a:schemeClr val="bg1"/>
                </a:solidFill>
                <a:latin typeface="Calibri" pitchFamily="34" charset="0"/>
              </a:rPr>
              <a:t>100,000  dead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463" y="260350"/>
            <a:ext cx="4427537" cy="2447925"/>
          </a:xfrm>
        </p:spPr>
        <p:txBody>
          <a:bodyPr rtlCol="0">
            <a:normAutofit fontScale="90000"/>
          </a:bodyPr>
          <a:lstStyle/>
          <a:p>
            <a:pPr fontAlgn="auto">
              <a:spcAft>
                <a:spcPts val="0"/>
              </a:spcAft>
              <a:defRPr/>
            </a:pPr>
            <a:r>
              <a:rPr lang="en-GB" sz="23900" b="1" dirty="0" smtClean="0"/>
              <a:t>?</a:t>
            </a:r>
            <a:endParaRPr lang="en-GB" b="1" dirty="0"/>
          </a:p>
        </p:txBody>
      </p:sp>
      <p:sp>
        <p:nvSpPr>
          <p:cNvPr id="37890" name="Content Placeholder 2"/>
          <p:cNvSpPr>
            <a:spLocks noGrp="1"/>
          </p:cNvSpPr>
          <p:nvPr>
            <p:ph idx="1"/>
          </p:nvPr>
        </p:nvSpPr>
        <p:spPr>
          <a:xfrm>
            <a:off x="250825" y="3213100"/>
            <a:ext cx="3457575" cy="3240088"/>
          </a:xfrm>
        </p:spPr>
        <p:txBody>
          <a:bodyPr/>
          <a:lstStyle/>
          <a:p>
            <a:pPr algn="ctr">
              <a:buFont typeface="Arial" pitchFamily="34" charset="0"/>
              <a:buNone/>
            </a:pPr>
            <a:r>
              <a:rPr lang="en-GB" sz="6000" b="1" smtClean="0"/>
              <a:t>GOOD</a:t>
            </a:r>
          </a:p>
          <a:p>
            <a:pPr algn="ctr">
              <a:buFont typeface="Arial" pitchFamily="34" charset="0"/>
              <a:buNone/>
            </a:pPr>
            <a:r>
              <a:rPr lang="en-GB" sz="6000" b="1" smtClean="0"/>
              <a:t>or </a:t>
            </a:r>
          </a:p>
          <a:p>
            <a:pPr algn="ctr">
              <a:buFont typeface="Arial" pitchFamily="34" charset="0"/>
              <a:buNone/>
            </a:pPr>
            <a:r>
              <a:rPr lang="en-GB" sz="6000" b="1" smtClean="0"/>
              <a:t>BAD ?</a:t>
            </a:r>
          </a:p>
        </p:txBody>
      </p:sp>
      <p:pic>
        <p:nvPicPr>
          <p:cNvPr id="37891" name="Picture 2" descr="http://t2.gstatic.com/images?q=tbn:ANd9GcQZKQSHB5UK-awoQq1PHKCE7ouzm2vEJM8r43W3lapy2OFbau5DbA"/>
          <p:cNvPicPr>
            <a:picLocks noChangeAspect="1" noChangeArrowheads="1"/>
          </p:cNvPicPr>
          <p:nvPr/>
        </p:nvPicPr>
        <p:blipFill>
          <a:blip r:embed="rId3" cstate="print"/>
          <a:srcRect/>
          <a:stretch>
            <a:fillRect/>
          </a:stretch>
        </p:blipFill>
        <p:spPr bwMode="auto">
          <a:xfrm>
            <a:off x="0" y="0"/>
            <a:ext cx="4635500" cy="3141663"/>
          </a:xfrm>
          <a:prstGeom prst="rect">
            <a:avLst/>
          </a:prstGeom>
          <a:noFill/>
          <a:ln w="9525">
            <a:noFill/>
            <a:miter lim="800000"/>
            <a:headEnd/>
            <a:tailEnd/>
          </a:ln>
        </p:spPr>
      </p:pic>
      <p:pic>
        <p:nvPicPr>
          <p:cNvPr id="37892" name="Picture 4" descr="http://t2.gstatic.com/images?q=tbn:ANd9GcSbC4qGOM2GHDbqHnuQPAZMy_pWfbzi4AxdvzSA5ZFeiWIwgcrFVQ"/>
          <p:cNvPicPr>
            <a:picLocks noChangeAspect="1" noChangeArrowheads="1"/>
          </p:cNvPicPr>
          <p:nvPr/>
        </p:nvPicPr>
        <p:blipFill>
          <a:blip r:embed="rId4" cstate="print"/>
          <a:srcRect/>
          <a:stretch>
            <a:fillRect/>
          </a:stretch>
        </p:blipFill>
        <p:spPr bwMode="auto">
          <a:xfrm>
            <a:off x="3959225" y="3141663"/>
            <a:ext cx="5184775" cy="3716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395288" y="0"/>
            <a:ext cx="8229600" cy="2808288"/>
          </a:xfrm>
        </p:spPr>
        <p:txBody>
          <a:bodyPr/>
          <a:lstStyle/>
          <a:p>
            <a:r>
              <a:rPr lang="en-GB" sz="4000" b="1" smtClean="0"/>
              <a:t>RELIGION CAUSES WAR</a:t>
            </a:r>
            <a:r>
              <a:rPr lang="en-GB" sz="3200" smtClean="0"/>
              <a:t/>
            </a:r>
            <a:br>
              <a:rPr lang="en-GB" sz="3200" smtClean="0"/>
            </a:br>
            <a:r>
              <a:rPr lang="en-GB" sz="3200" smtClean="0"/>
              <a:t>- therefore ban religion !</a:t>
            </a:r>
            <a:br>
              <a:rPr lang="en-GB" sz="3200" smtClean="0"/>
            </a:br>
            <a:r>
              <a:rPr lang="en-GB" sz="3200" smtClean="0"/>
              <a:t>e.g.</a:t>
            </a:r>
          </a:p>
        </p:txBody>
      </p:sp>
      <p:sp>
        <p:nvSpPr>
          <p:cNvPr id="38914" name="Content Placeholder 2"/>
          <p:cNvSpPr>
            <a:spLocks noGrp="1"/>
          </p:cNvSpPr>
          <p:nvPr>
            <p:ph idx="1"/>
          </p:nvPr>
        </p:nvSpPr>
        <p:spPr>
          <a:xfrm>
            <a:off x="0" y="2420938"/>
            <a:ext cx="9144000" cy="5257800"/>
          </a:xfrm>
        </p:spPr>
        <p:txBody>
          <a:bodyPr/>
          <a:lstStyle/>
          <a:p>
            <a:r>
              <a:rPr lang="en-GB" smtClean="0"/>
              <a:t>Protestant – Catholic in Northern Ireland</a:t>
            </a:r>
          </a:p>
          <a:p>
            <a:r>
              <a:rPr lang="en-GB" smtClean="0"/>
              <a:t>Hindu – Muslim in India &amp; Kashmir</a:t>
            </a:r>
          </a:p>
          <a:p>
            <a:r>
              <a:rPr lang="en-GB" smtClean="0"/>
              <a:t>Catholics (various) – Muslim in Philippines, Timor, Algeria, Nigeria, Bosnia, Kosovo, Cyprus, Eritrea, Nagorno-Karabakh, Lebanon, Chechniya</a:t>
            </a:r>
          </a:p>
          <a:p>
            <a:r>
              <a:rPr lang="en-GB" smtClean="0"/>
              <a:t>Jews – Muslims in Middle East</a:t>
            </a:r>
          </a:p>
          <a:p>
            <a:r>
              <a:rPr lang="en-GB" smtClean="0"/>
              <a:t>Confucians &amp; Buddhists – Muslims in Singapore &amp; Malaysia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What do people mean by </a:t>
            </a:r>
            <a:br>
              <a:rPr lang="en-GB" dirty="0" smtClean="0"/>
            </a:br>
            <a:r>
              <a:rPr lang="en-GB" dirty="0" smtClean="0"/>
              <a:t>“Religion cause war” ?</a:t>
            </a:r>
            <a:endParaRPr lang="en-GB" dirty="0"/>
          </a:p>
        </p:txBody>
      </p:sp>
      <p:sp>
        <p:nvSpPr>
          <p:cNvPr id="40962" name="Content Placeholder 2"/>
          <p:cNvSpPr>
            <a:spLocks noGrp="1"/>
          </p:cNvSpPr>
          <p:nvPr>
            <p:ph idx="1"/>
          </p:nvPr>
        </p:nvSpPr>
        <p:spPr/>
        <p:txBody>
          <a:bodyPr/>
          <a:lstStyle/>
          <a:p>
            <a:endParaRPr lang="en-GB" smtClean="0"/>
          </a:p>
          <a:p>
            <a:pPr algn="ctr">
              <a:buFont typeface="Arial" pitchFamily="34" charset="0"/>
              <a:buNone/>
            </a:pPr>
            <a:endParaRPr lang="en-GB" sz="4400" b="1" smtClean="0"/>
          </a:p>
          <a:p>
            <a:pPr algn="ctr">
              <a:buFont typeface="Arial" pitchFamily="34" charset="0"/>
              <a:buNone/>
            </a:pPr>
            <a:r>
              <a:rPr lang="en-GB" sz="6600" b="1" smtClean="0"/>
              <a:t>DISCUSS</a:t>
            </a:r>
          </a:p>
          <a:p>
            <a:pPr>
              <a:buFont typeface="Arial" pitchFamily="34" charset="0"/>
              <a:buNone/>
            </a:pPr>
            <a:endParaRPr lang="en-GB"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0"/>
            <a:ext cx="8229600" cy="1052513"/>
          </a:xfrm>
        </p:spPr>
        <p:txBody>
          <a:bodyPr/>
          <a:lstStyle/>
          <a:p>
            <a:r>
              <a:rPr lang="en-GB" b="1" i="1" smtClean="0"/>
              <a:t>Some answers</a:t>
            </a:r>
          </a:p>
        </p:txBody>
      </p:sp>
      <p:sp>
        <p:nvSpPr>
          <p:cNvPr id="3" name="Content Placeholder 2"/>
          <p:cNvSpPr>
            <a:spLocks noGrp="1"/>
          </p:cNvSpPr>
          <p:nvPr>
            <p:ph idx="1"/>
          </p:nvPr>
        </p:nvSpPr>
        <p:spPr>
          <a:xfrm>
            <a:off x="250825" y="1025525"/>
            <a:ext cx="8893175" cy="5832475"/>
          </a:xfrm>
        </p:spPr>
        <p:txBody>
          <a:bodyPr rtlCol="0">
            <a:normAutofit fontScale="92500" lnSpcReduction="10000"/>
          </a:bodyPr>
          <a:lstStyle/>
          <a:p>
            <a:pPr marL="514350" indent="-514350" fontAlgn="auto">
              <a:spcAft>
                <a:spcPts val="0"/>
              </a:spcAft>
              <a:buFont typeface="+mj-lt"/>
              <a:buAutoNum type="alphaLcPeriod"/>
              <a:defRPr/>
            </a:pPr>
            <a:r>
              <a:rPr lang="en-GB" dirty="0" smtClean="0"/>
              <a:t> Give up religion then there won’t be war.</a:t>
            </a:r>
          </a:p>
          <a:p>
            <a:pPr marL="514350" indent="-514350" fontAlgn="auto">
              <a:spcAft>
                <a:spcPts val="0"/>
              </a:spcAft>
              <a:buFont typeface="+mj-lt"/>
              <a:buAutoNum type="alphaLcPeriod"/>
              <a:defRPr/>
            </a:pPr>
            <a:r>
              <a:rPr lang="en-GB" dirty="0" smtClean="0"/>
              <a:t>Secular societies are safer than religious ones.</a:t>
            </a:r>
          </a:p>
          <a:p>
            <a:pPr marL="514350" indent="-514350" fontAlgn="auto">
              <a:spcAft>
                <a:spcPts val="0"/>
              </a:spcAft>
              <a:buFont typeface="+mj-lt"/>
              <a:buAutoNum type="alphaLcPeriod"/>
              <a:defRPr/>
            </a:pPr>
            <a:r>
              <a:rPr lang="en-GB" dirty="0" smtClean="0"/>
              <a:t>War is bad.</a:t>
            </a:r>
          </a:p>
          <a:p>
            <a:pPr marL="514350" indent="-514350" fontAlgn="auto">
              <a:spcAft>
                <a:spcPts val="0"/>
              </a:spcAft>
              <a:buFont typeface="+mj-lt"/>
              <a:buAutoNum type="alphaLcPeriod"/>
              <a:defRPr/>
            </a:pPr>
            <a:r>
              <a:rPr lang="en-GB" dirty="0" smtClean="0"/>
              <a:t>Religion is a dangerous hobby which you have no right to be indulging in.</a:t>
            </a:r>
          </a:p>
          <a:p>
            <a:pPr marL="514350" indent="-514350" fontAlgn="auto">
              <a:spcAft>
                <a:spcPts val="0"/>
              </a:spcAft>
              <a:buFont typeface="+mj-lt"/>
              <a:buAutoNum type="alphaLcPeriod"/>
              <a:defRPr/>
            </a:pPr>
            <a:r>
              <a:rPr lang="en-GB" dirty="0" smtClean="0"/>
              <a:t>If we give up religion, so will everyone else – like unilateral disarmament.</a:t>
            </a:r>
          </a:p>
          <a:p>
            <a:pPr marL="514350" indent="-514350" fontAlgn="auto">
              <a:spcAft>
                <a:spcPts val="0"/>
              </a:spcAft>
              <a:buFont typeface="+mj-lt"/>
              <a:buAutoNum type="alphaLcPeriod"/>
              <a:defRPr/>
            </a:pPr>
            <a:r>
              <a:rPr lang="en-GB" dirty="0" smtClean="0"/>
              <a:t>Non-Christian is safer.</a:t>
            </a:r>
          </a:p>
          <a:p>
            <a:pPr marL="514350" indent="-514350" fontAlgn="auto">
              <a:spcAft>
                <a:spcPts val="0"/>
              </a:spcAft>
              <a:buFont typeface="+mj-lt"/>
              <a:buAutoNum type="alphaLcPeriod"/>
              <a:defRPr/>
            </a:pPr>
            <a:r>
              <a:rPr lang="en-GB" dirty="0" smtClean="0"/>
              <a:t>I am frightened by religious – Islamic extremism (Islamic, because other religions are less likely to attack us).                               </a:t>
            </a:r>
          </a:p>
          <a:p>
            <a:pPr marL="514350" indent="-514350" algn="ctr" fontAlgn="auto">
              <a:spcAft>
                <a:spcPts val="0"/>
              </a:spcAft>
              <a:buFont typeface="Arial" pitchFamily="34" charset="0"/>
              <a:buNone/>
              <a:defRPr/>
            </a:pPr>
            <a:r>
              <a:rPr lang="en-GB" sz="2200" i="1" dirty="0" smtClean="0"/>
              <a:t>THE DOMINANT EMOTION IS  ?</a:t>
            </a:r>
            <a:endParaRPr lang="en-GB" sz="4300" i="1" dirty="0" smtClean="0"/>
          </a:p>
          <a:p>
            <a:pPr marL="514350" indent="-514350" fontAlgn="auto">
              <a:spcAft>
                <a:spcPts val="0"/>
              </a:spcAft>
              <a:buFont typeface="+mj-lt"/>
              <a:buAutoNum type="alphaLcPeriod"/>
              <a:defRPr/>
            </a:pPr>
            <a:endParaRPr lang="en-GB" dirty="0" smtClean="0"/>
          </a:p>
          <a:p>
            <a:pPr marL="514350" indent="-514350" fontAlgn="auto">
              <a:spcAft>
                <a:spcPts val="0"/>
              </a:spcAft>
              <a:buFont typeface="+mj-lt"/>
              <a:buAutoNum type="alphaLcPeriod"/>
              <a:defRPr/>
            </a:pP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0" y="404813"/>
            <a:ext cx="9144000" cy="5157787"/>
          </a:xfrm>
        </p:spPr>
        <p:txBody>
          <a:bodyPr/>
          <a:lstStyle/>
          <a:p>
            <a:pPr algn="l"/>
            <a:r>
              <a:rPr lang="en-GB" sz="3000" b="1" smtClean="0">
                <a:ea typeface="Calibri" pitchFamily="34" charset="0"/>
                <a:cs typeface="Times New Roman" pitchFamily="18" charset="0"/>
              </a:rPr>
              <a:t>What are the assumptions behind those assumptions?  </a:t>
            </a:r>
            <a:r>
              <a:rPr lang="en-GB" sz="2800" b="1" smtClean="0">
                <a:ea typeface="Calibri" pitchFamily="34" charset="0"/>
                <a:cs typeface="Times New Roman" pitchFamily="18" charset="0"/>
              </a:rPr>
              <a:t/>
            </a:r>
            <a:br>
              <a:rPr lang="en-GB" sz="2800" b="1" smtClean="0">
                <a:ea typeface="Calibri" pitchFamily="34" charset="0"/>
                <a:cs typeface="Times New Roman" pitchFamily="18" charset="0"/>
              </a:rPr>
            </a:br>
            <a:r>
              <a:rPr lang="en-GB" sz="2800" b="1" smtClean="0">
                <a:ea typeface="Calibri" pitchFamily="34" charset="0"/>
                <a:cs typeface="Times New Roman" pitchFamily="18" charset="0"/>
              </a:rPr>
              <a:t/>
            </a:r>
            <a:br>
              <a:rPr lang="en-GB" sz="2800" b="1" smtClean="0">
                <a:ea typeface="Calibri" pitchFamily="34" charset="0"/>
                <a:cs typeface="Times New Roman" pitchFamily="18" charset="0"/>
              </a:rPr>
            </a:br>
            <a:r>
              <a:rPr lang="en-GB" sz="2800" b="1" smtClean="0">
                <a:ea typeface="Calibri" pitchFamily="34" charset="0"/>
                <a:cs typeface="Times New Roman" pitchFamily="18" charset="0"/>
              </a:rPr>
              <a:t/>
            </a:r>
            <a:br>
              <a:rPr lang="en-GB" sz="2800" b="1" smtClean="0">
                <a:ea typeface="Calibri" pitchFamily="34" charset="0"/>
                <a:cs typeface="Times New Roman" pitchFamily="18" charset="0"/>
              </a:rPr>
            </a:br>
            <a:r>
              <a:rPr lang="en-GB" sz="3000" b="1" smtClean="0">
                <a:ea typeface="Calibri" pitchFamily="34" charset="0"/>
                <a:cs typeface="Times New Roman" pitchFamily="18" charset="0"/>
              </a:rPr>
              <a:t>Would Christians dispute them?   </a:t>
            </a:r>
            <a:br>
              <a:rPr lang="en-GB" sz="3000" b="1" smtClean="0">
                <a:ea typeface="Calibri" pitchFamily="34" charset="0"/>
                <a:cs typeface="Times New Roman" pitchFamily="18" charset="0"/>
              </a:rPr>
            </a:br>
            <a:r>
              <a:rPr lang="en-GB" sz="2700" smtClean="0">
                <a:ea typeface="Calibri" pitchFamily="34" charset="0"/>
                <a:cs typeface="Times New Roman" pitchFamily="18" charset="0"/>
              </a:rPr>
              <a:t/>
            </a:r>
            <a:br>
              <a:rPr lang="en-GB" sz="2700" smtClean="0">
                <a:ea typeface="Calibri" pitchFamily="34" charset="0"/>
                <a:cs typeface="Times New Roman" pitchFamily="18" charset="0"/>
              </a:rPr>
            </a:br>
            <a:r>
              <a:rPr lang="en-GB" sz="2700" smtClean="0">
                <a:ea typeface="Calibri" pitchFamily="34" charset="0"/>
                <a:cs typeface="Times New Roman" pitchFamily="18" charset="0"/>
              </a:rPr>
              <a:t>	</a:t>
            </a:r>
            <a:r>
              <a:rPr lang="en-GB" sz="2700" i="1" smtClean="0">
                <a:ea typeface="Calibri" pitchFamily="34" charset="0"/>
                <a:cs typeface="Times New Roman" pitchFamily="18" charset="0"/>
              </a:rPr>
              <a:t>e.g.  It is more important not to die, than anything else?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GB" dirty="0" smtClean="0"/>
              <a:t>Some answers</a:t>
            </a:r>
          </a:p>
        </p:txBody>
      </p:sp>
      <p:sp>
        <p:nvSpPr>
          <p:cNvPr id="44034" name="Content Placeholder 2"/>
          <p:cNvSpPr>
            <a:spLocks noGrp="1"/>
          </p:cNvSpPr>
          <p:nvPr>
            <p:ph idx="1"/>
          </p:nvPr>
        </p:nvSpPr>
        <p:spPr>
          <a:xfrm>
            <a:off x="250825" y="1412875"/>
            <a:ext cx="8893175" cy="5445125"/>
          </a:xfrm>
        </p:spPr>
        <p:txBody>
          <a:bodyPr/>
          <a:lstStyle/>
          <a:p>
            <a:pPr marL="514350" indent="-514350">
              <a:buFont typeface="Calibri" pitchFamily="34" charset="0"/>
              <a:buAutoNum type="alphaLcPeriod"/>
            </a:pPr>
            <a:r>
              <a:rPr lang="en-GB" smtClean="0"/>
              <a:t>God doesn’t know what he is doing.</a:t>
            </a:r>
          </a:p>
          <a:p>
            <a:pPr marL="514350" indent="-514350">
              <a:buFont typeface="Calibri" pitchFamily="34" charset="0"/>
              <a:buAutoNum type="alphaLcPeriod"/>
            </a:pPr>
            <a:r>
              <a:rPr lang="en-GB" smtClean="0"/>
              <a:t>God has no right to judge.</a:t>
            </a:r>
          </a:p>
          <a:p>
            <a:pPr marL="514350" indent="-514350">
              <a:buFont typeface="Calibri" pitchFamily="34" charset="0"/>
              <a:buAutoNum type="alphaLcPeriod"/>
            </a:pPr>
            <a:r>
              <a:rPr lang="en-GB" smtClean="0"/>
              <a:t>God has a right to judge, but not to use human beings to carry out those judgments.</a:t>
            </a:r>
          </a:p>
          <a:p>
            <a:pPr marL="514350" indent="-514350">
              <a:buFont typeface="Calibri" pitchFamily="34" charset="0"/>
              <a:buAutoNum type="alphaLcPeriod"/>
            </a:pPr>
            <a:r>
              <a:rPr lang="en-GB" smtClean="0"/>
              <a:t>God doesn’t know how dangerous religion is.</a:t>
            </a:r>
          </a:p>
          <a:p>
            <a:pPr marL="514350" indent="-514350">
              <a:buFont typeface="Calibri" pitchFamily="34" charset="0"/>
              <a:buAutoNum type="alphaLcPeriod"/>
            </a:pPr>
            <a:r>
              <a:rPr lang="en-GB" smtClean="0"/>
              <a:t>Religion is relatively unimportant and can be got rid of if necessary.</a:t>
            </a:r>
          </a:p>
          <a:p>
            <a:pPr marL="514350" indent="-514350">
              <a:buFont typeface="Calibri" pitchFamily="34" charset="0"/>
              <a:buAutoNum type="alphaLcPeriod"/>
            </a:pPr>
            <a:r>
              <a:rPr lang="en-GB" smtClean="0"/>
              <a:t>The most important thing is personal safety – death is the worst thing.</a:t>
            </a:r>
          </a:p>
          <a:p>
            <a:pPr marL="514350" indent="-514350">
              <a:buFont typeface="Calibri" pitchFamily="34" charset="0"/>
              <a:buAutoNum type="alphaLcPeriod"/>
            </a:pPr>
            <a:endParaRPr lang="en-GB"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fontAlgn="auto">
              <a:spcAft>
                <a:spcPts val="0"/>
              </a:spcAft>
              <a:defRPr/>
            </a:pPr>
            <a:r>
              <a:rPr lang="en-GB" b="1" dirty="0" smtClean="0"/>
              <a:t>What wars and martial attacks are people thinking of when they say this?</a:t>
            </a:r>
            <a:endParaRPr lang="en-GB" dirty="0"/>
          </a:p>
        </p:txBody>
      </p:sp>
      <p:sp>
        <p:nvSpPr>
          <p:cNvPr id="3" name="Content Placeholder 2"/>
          <p:cNvSpPr>
            <a:spLocks noGrp="1"/>
          </p:cNvSpPr>
          <p:nvPr>
            <p:ph idx="1"/>
          </p:nvPr>
        </p:nvSpPr>
        <p:spPr>
          <a:xfrm>
            <a:off x="323850" y="1600200"/>
            <a:ext cx="8569325" cy="4997450"/>
          </a:xfrm>
        </p:spPr>
        <p:txBody>
          <a:bodyPr rtlCol="0">
            <a:normAutofit fontScale="85000" lnSpcReduction="10000"/>
          </a:bodyPr>
          <a:lstStyle/>
          <a:p>
            <a:pPr marL="514350" indent="-514350" fontAlgn="auto">
              <a:spcAft>
                <a:spcPts val="0"/>
              </a:spcAft>
              <a:buFont typeface="+mj-lt"/>
              <a:buAutoNum type="alphaLcPeriod"/>
              <a:defRPr/>
            </a:pPr>
            <a:r>
              <a:rPr lang="en-GB" dirty="0" smtClean="0"/>
              <a:t> 9/11, 7/7</a:t>
            </a:r>
          </a:p>
          <a:p>
            <a:pPr marL="514350" indent="-514350" fontAlgn="auto">
              <a:spcAft>
                <a:spcPts val="0"/>
              </a:spcAft>
              <a:buFont typeface="+mj-lt"/>
              <a:buAutoNum type="alphaLcPeriod"/>
              <a:defRPr/>
            </a:pPr>
            <a:r>
              <a:rPr lang="en-GB" dirty="0" smtClean="0"/>
              <a:t>IRA</a:t>
            </a:r>
          </a:p>
          <a:p>
            <a:pPr marL="514350" indent="-514350" fontAlgn="auto">
              <a:spcAft>
                <a:spcPts val="0"/>
              </a:spcAft>
              <a:buFont typeface="+mj-lt"/>
              <a:buAutoNum type="alphaLcPeriod"/>
              <a:defRPr/>
            </a:pPr>
            <a:r>
              <a:rPr lang="en-GB" dirty="0" smtClean="0"/>
              <a:t>Israeli-Arab</a:t>
            </a:r>
          </a:p>
          <a:p>
            <a:pPr marL="514350" indent="-514350" fontAlgn="auto">
              <a:spcAft>
                <a:spcPts val="0"/>
              </a:spcAft>
              <a:buFont typeface="+mj-lt"/>
              <a:buAutoNum type="alphaLcPeriod"/>
              <a:defRPr/>
            </a:pPr>
            <a:r>
              <a:rPr lang="en-GB" dirty="0" smtClean="0"/>
              <a:t>Al </a:t>
            </a:r>
            <a:r>
              <a:rPr lang="en-GB" dirty="0" err="1" smtClean="0"/>
              <a:t>Quaeda</a:t>
            </a:r>
            <a:endParaRPr lang="en-GB" dirty="0" smtClean="0"/>
          </a:p>
          <a:p>
            <a:pPr marL="514350" indent="-514350" fontAlgn="auto">
              <a:spcAft>
                <a:spcPts val="0"/>
              </a:spcAft>
              <a:buFont typeface="+mj-lt"/>
              <a:buAutoNum type="alphaLcPeriod"/>
              <a:defRPr/>
            </a:pPr>
            <a:r>
              <a:rPr lang="en-GB" dirty="0" smtClean="0"/>
              <a:t>Afghanistan, the Taliban</a:t>
            </a:r>
          </a:p>
          <a:p>
            <a:pPr marL="514350" indent="-514350" fontAlgn="auto">
              <a:spcAft>
                <a:spcPts val="0"/>
              </a:spcAft>
              <a:buFont typeface="+mj-lt"/>
              <a:buAutoNum type="alphaLcPeriod"/>
              <a:defRPr/>
            </a:pPr>
            <a:r>
              <a:rPr lang="en-GB" dirty="0" smtClean="0"/>
              <a:t>Iraq</a:t>
            </a:r>
          </a:p>
          <a:p>
            <a:pPr marL="514350" indent="-514350" fontAlgn="auto">
              <a:spcAft>
                <a:spcPts val="0"/>
              </a:spcAft>
              <a:buFont typeface="+mj-lt"/>
              <a:buAutoNum type="alphaLcPeriod"/>
              <a:defRPr/>
            </a:pPr>
            <a:r>
              <a:rPr lang="en-GB" dirty="0" smtClean="0"/>
              <a:t>Muslims think primarily of the Crusades.</a:t>
            </a:r>
          </a:p>
          <a:p>
            <a:pPr fontAlgn="auto">
              <a:spcAft>
                <a:spcPts val="0"/>
              </a:spcAft>
              <a:buFont typeface="Arial" pitchFamily="34" charset="0"/>
              <a:buNone/>
              <a:defRPr/>
            </a:pPr>
            <a:r>
              <a:rPr lang="en-GB" dirty="0" smtClean="0"/>
              <a:t>    </a:t>
            </a:r>
          </a:p>
          <a:p>
            <a:pPr fontAlgn="auto">
              <a:spcAft>
                <a:spcPts val="0"/>
              </a:spcAft>
              <a:buFont typeface="Arial" pitchFamily="34" charset="0"/>
              <a:buNone/>
              <a:defRPr/>
            </a:pPr>
            <a:r>
              <a:rPr lang="en-GB" dirty="0" smtClean="0"/>
              <a:t>Religion is a factor in all of these, but not the only factor.  </a:t>
            </a:r>
          </a:p>
          <a:p>
            <a:pPr fontAlgn="auto">
              <a:spcAft>
                <a:spcPts val="0"/>
              </a:spcAft>
              <a:buFont typeface="Arial" pitchFamily="34" charset="0"/>
              <a:buNone/>
              <a:defRPr/>
            </a:pPr>
            <a:r>
              <a:rPr lang="en-GB" dirty="0" smtClean="0"/>
              <a:t>Did we go to war with Afghanistan or Iraq to oppose Islam and/or to impose Christianity? </a:t>
            </a:r>
          </a:p>
          <a:p>
            <a:pPr marL="514350" indent="-514350" fontAlgn="auto">
              <a:spcAft>
                <a:spcPts val="0"/>
              </a:spcAft>
              <a:buFont typeface="+mj-lt"/>
              <a:buAutoNum type="alphaLcPeriod"/>
              <a:defRPr/>
            </a:pP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GB" b="1" smtClean="0"/>
              <a:t>So is God a Warmonger ?</a:t>
            </a:r>
          </a:p>
        </p:txBody>
      </p:sp>
      <p:sp>
        <p:nvSpPr>
          <p:cNvPr id="46082" name="Content Placeholder 2"/>
          <p:cNvSpPr>
            <a:spLocks noGrp="1"/>
          </p:cNvSpPr>
          <p:nvPr>
            <p:ph idx="1"/>
          </p:nvPr>
        </p:nvSpPr>
        <p:spPr>
          <a:xfrm>
            <a:off x="0" y="1600200"/>
            <a:ext cx="8893175" cy="5257800"/>
          </a:xfrm>
        </p:spPr>
        <p:txBody>
          <a:bodyPr/>
          <a:lstStyle/>
          <a:p>
            <a:pPr algn="ctr">
              <a:buFont typeface="Arial" pitchFamily="34" charset="0"/>
              <a:buNone/>
            </a:pPr>
            <a:r>
              <a:rPr lang="en-GB" smtClean="0"/>
              <a:t>Define WAR</a:t>
            </a:r>
          </a:p>
          <a:p>
            <a:pPr algn="ctr">
              <a:buFont typeface="Arial" pitchFamily="34" charset="0"/>
              <a:buNone/>
            </a:pPr>
            <a:endParaRPr lang="en-GB" sz="1600" smtClean="0"/>
          </a:p>
          <a:p>
            <a:pPr>
              <a:buFont typeface="Arial" pitchFamily="34" charset="0"/>
              <a:buNone/>
            </a:pPr>
            <a:r>
              <a:rPr lang="en-GB" smtClean="0"/>
              <a:t>=  Sustained fighting, more than a skirmish, more than a raid, more than a single battle.  In this talk war is taken to be a sustained series of battles or campaigns, between at least two nations or peoples, fought with weapons and tactics and ending either with the complete subjugation of one side, or with a peace treaty.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descr="http://www.treehugger.com/nuke-war-h001.jpg"/>
          <p:cNvPicPr>
            <a:picLocks noChangeAspect="1" noChangeArrowheads="1"/>
          </p:cNvPicPr>
          <p:nvPr/>
        </p:nvPicPr>
        <p:blipFill>
          <a:blip r:embed="rId3" cstate="print"/>
          <a:srcRect/>
          <a:stretch>
            <a:fillRect/>
          </a:stretch>
        </p:blipFill>
        <p:spPr bwMode="auto">
          <a:xfrm>
            <a:off x="0" y="0"/>
            <a:ext cx="9144000" cy="10772775"/>
          </a:xfrm>
          <a:prstGeom prst="rect">
            <a:avLst/>
          </a:prstGeom>
          <a:noFill/>
          <a:ln w="9525">
            <a:noFill/>
            <a:miter lim="800000"/>
            <a:headEnd/>
            <a:tailEnd/>
          </a:ln>
        </p:spPr>
      </p:pic>
      <p:sp>
        <p:nvSpPr>
          <p:cNvPr id="27650" name="AutoShape 2" descr="data:image/jpg;base64,/9j/4AAQSkZJRgABAQAAAQABAAD/2wCEAAkGBhQSERUUExQWFBQVGBgYGBcYFhobHBwXGBgYFRcYFxkYHCYeFxojHBUYIC8gIycpLCwsFx4xNTAqNSYsLCkBCQoKBQUFDQUFDSkYEhgpKSkpKSkpKSkpKSkpKSkpKSkpKSkpKSkpKSkpKSkpKSkpKSkpKSkpKSkpKSkpKSkpKf/AABEIAPQAzwMBIgACEQEDEQH/xAAcAAACAgMBAQAAAAAAAAAAAAAEBQMGAAIHAQj/xAA9EAABAgQEAwYEBAUEAgMAAAABAhEAAwQhBRIxQQZRYRMiMnGBkQehsfAUQsHRI1Jy4fEWYoKyFTNDY5L/xAAUAQEAAAAAAAAAAAAAAAAAAAAA/8QAFBEBAAAAAAAAAAAAAAAAAAAAAP/aAAwDAQACEQMRAD8A55iU1pi7/nV/2MAmpP2YlxJXfX/Wv/sYCKoCVVQecRmeeZ94jUuIlLgJzUHmfeNPxB5wOVxqVQBYqDzPvEqKg8zACS8dE4A+F0yvQZ0xfYyAWCsrqWeaQWGX/d7QFMM08z7wdTYPUzASiTOWBqUy1lvNhHfMF4Go8NQDlSuaxeasAqVd2SC6U+l+sP6TF0qdTsnlu5gPm+j4VrFrKUU08qGo7NQbbcAQyl/DrElFI/CTRmZiWAD37xfui28fQcvFwWcFlHugbg6G+r39LwnxPj+RKmZFAkXBI0fpzgOZ4X8FK6Z/7Vy5AdmUorJtqAizPa5hjT/AmbnAmVaAjfIhRVpsFFtY6Bg3FImiZe4NgNWYlulhAiOL5C2QgupShmBUx/4qOhEBQsV+BlQkPIqETS/hWDLLc3dQN9oW4P8ABaumqPbKTToSSHKs6j1QlBYjqSI6xOxISgR2pWsmye6SSdHc7PoOUa0GMKKuzmzJS1W7qFEqBe77EAN84Di9f8KMSlzFJTJM1I0mIWnKobEZlAg9DFVxKhnU6zLnoXKWADlWCCx0N9R1EfVC6lSUkhIJ2D/J4GOCImlMyokylTUhSUkpCsqVXKRmtAfKvbkbn3MarqTzPvHf8Z+EOHzlZkhUkkn/ANKhlNtAhQITe9o59x78KRSS+0plzZoS2dC0d5i/fTlFwGuGs7wHPDVHmfePRVnmfeBsseAwByKs8z7xKipL6n3gCWYnRAHpqDzPuYZ4XOJmC5336GEiFQ2wk99Pr9DACYj41/1K/wCxgMwbiPjX/Ur/ALGAFQEa1RDMMSrMQQGoMexkHYLRdtUSZVx2kxCDpopQB10s8BbvhVwYitnLXOCzJkhJYCylkuEk8gA5G45R3w1wRIdOWWGORI0sLJSBs+jCKRilLJw6jTJpc2Ra1LPecnM2+4YN/wAYjrMZMmbKSJpWlAQSSDZQDeHVw8A84llrnKQZsz8OhIDZkuVFgVEMdBEGPoSiXJkpX41h1OAzpD2B0y3YxTOLsYUqY2a2ou994BoZ/aTE9oru6quXYDwuLudIDpFRxtIlSwQyg+VIZmQ5AL32GnWOS4tiijOVukl23D3a94nStXaEAvcs7fMaGBKiQVKL2PNuVh8oB7hnE+RJBP8A8ZSA2u7Hpq51aAcMx1VOsrTlJVrmSFW1ZL6Pz8oX/hwACTyP+I8mSHVcd0hwf1gG9dxGmpmpWt5cod1pZDhhZszt1MBya0S6grlqXkB7hURmbkWsQ+7CAJVMU5r6gj0Ou0CTXTvrAdrwfjcdmZk0skZQBrq5fqQBpFaxLj1SnYkpzFQGhZ9Io8quX2eQ+EKJ8yQNedhAFTUcjeA6pw3ixM1DzpQYCYoOSApSSnKl2CiEnaziOjSZ5UlOZiWGmxbXyj5tw3H1SUrTlQorAS6kBRABd0k+E9RF54S49VlyLJJAIzPdmcDz2gCfid8OJc2SuoppBTUpZSky/CtIsoBCbZyDmcXLRwtQaO11XxCUAE9op87kguAn8uXQkv6RR/iJTU6pkuopkZEzQStP/wBmuYDQZg+m6TAU+WIJSlojlpidCIDeXDbCv/Yn1+hhfKlQ1wuX3x6/QwAWIS3WrTxK+pgBSIbVz51W/Mr6mF01BeAFmS4i7MdIKXERQYCDIHienX2akqBukhQvuC/6RGoGMYwF/XxGpaAk+F3yvodvUPEqJpWHf3+l4rOD1YUgIWWUNLajz5w4QvKA8AepmZQ6v8oCRZVjbkd+Yj2RVHQn1/SJVzQRs/lASLyjKpOo2120jWbPSe8NYhmocOFBPN4ELA3uftoAxaSEgKa+hHytEySnKCfvSIpRYOzxrUqJDAPAB1tUyrENAqptnOkQ1FUl2KQn0ieXLSUhtD9XgIVYkNGiGSsF2b1iSdhwAvZ+UQSpOU7gfZgPai1n/t7wThs7sySQS6SAxbvGwJ5+UCnxGMUQIDebPJudTAdfOUoIST4AW6Alzb5xk6ocwKVXcwGyJMESpERIghAMATJk+ftDbDZLLGvt0MK5UN8NHfH3sYAevkd5Tcz9TAE2VFnrKcEmw1P1gCbSDlAIFU5J6NGnY+0O1U/SI/wwG0AjXTx4iTDmZTPtG8uj0tAKEUp9dYaSpy1MC6usGyqQXt8/tokTStADS0F/KN5dKok3t7QZJpx984k7K9iPeA9l0QFrFuf3eI10O4Z/aCTKL9IlCrQC9FOWc2H6RsVm97GJ5gKnbT70jTKwvAKJ9Eb2B1jykQwCS1vaC50zWFcucyw/P784A2rGrFuUK5yLglV4PnzN2eFE+dygJM+Xr9YFqKi5jUzIhn30s8BMEksecehESUFMseJsvnd9oMTTAm0AOlBglCCY2/DjrBMqQICNCTDXDU94dH+hgeVSPvDCipWUPvYwDiZSOTbc/UwPMorvD6fJDluv1gdcvnq0Al/AxGcOD6Q8EqPPwvOAryqBveJZdJaHM2QOntEaZTWb1gAEUjDSJk0MMESY2CYACZh3dYWMLJlOUFtxvzi1S5IaPZtElTBQff8AxAVmTeJxTD9obzsHcukgchC2bLyandvvlAYmms4e3tAs2Tm9NYPlzrQsqqo5mH39iADnS0ge8JKylu8PaiUw8nhZUGAHlTWBB8w8A1IHIdYlWblngSbNvpAbKklWgKvIE/SC6Th5Z8YKem76+0OOEJrgo6qN/SwixTqYWgK5JwwJS3KJFUzD9vf0hyaeNVUo+/oIBWKF4kRRwzkU5bRvOCBT+8AtTR9GhhR0dxBMqlcw1pMOuPvpANJGAFd8wF/zFtTsNY0Vw+VaEkl2tax0Ll3+UWCWu/gzPocw5s77+UBYnIqXUZK0FLaKSxZtLlj8oCvzaEA94GWQpiFH6N/iNBJAvnSz9T7xOayrVlJQjtL9xxnbRwPK+2zPCTEquYlbLRkOrA89IA2fSlTlNxruLdHEaJoiWy3LF9m9TrCX/wAgp9fmft4Mo6yYoEpRmA3bf3uYBkmkUX7umt+nnEiKfuu3o/15RIJWUAKk9QM4LlrnK/eblDZGHqLEZNAXvozMrQne4/SASAltvf8AvEyJb7pJ5O336QXUyUg9wJezi7FW7E6+0RylNqlCCbjVwdAG6wGS5b5jbu6gXf1doq1YsrUVEWPL2HrFuRiE4OSU5f5CUvvc7mFmIqCklJCA24a56NAV1EyzQGsXff75QXMkFJgKsXo8BpMmpLvAkjDFTpuRFyfNhzJYc2iJU3rBvC1SoVSMn+4FywYhnPygIcR4TmS5gS4IUPExy5tw4duQ9YXjh2YTdLC4vHYRhqlhxOFxoUgurpfT5wJMwxyxUmxaxcHQ3Srd72tAUPDsDCGUZjMxYA6+e/KHa6pAGpuP5eu0OV4a6SAZa1glhlLaP4hfN9IVT5KxcS5cxw7pYt01F4CMVKWsQ3l+rPGq6sDw5R5f4/WMSFNeUBZ7gi379I8MxRJzSQG9NX/NodNRAESagKPeyvq5LQzpMOWpvAx3cfJO5gGkxZLABCzfQMR0sBc2g2djQ0WhaSRpcW53v6wDWRSCUDlQmbMUGJcMl7aK29Hj0TkoV4goDYhm2tt7bNFcFVmLpt97nc8zES6YqL52N7MT/iAJTxMt7lkubgXAdiBoDB/+qZYATcpSAEkAvbugklhb35QmwzBZs4nIhR1Nkkn9oim4LNKlBMpZyOVd02bnAT1nETTMyTmsyioA5/QbbQP/AOZlqYrCh6iw5BwHHnACqRXKIjRq5QB6ZtOXKiRyCQdNsxJ+Q94FmVIFkqUptNWEDrw86tHqKJuUASnECGLffOHFHxQtAygkvsdNNt36wiFIeY9/7QTT0ala25QDb/URU/8ADSByN36udInTj4d1oBYMALAb+bwr/BHnEwod3gHMniRCrrQc3NgAPRoGqimcyZSTmcl+nloN4GkYUT6B3Af1g+SpUkOhnI1b7tAV6ekjUXDwqqpnS7t/mHtdLOreK8KpiCdrCATzZb9Oke4ZTqEwKBYgu/KCqqm3h1hGCLWjMhJX/NlBJA1uPf2gNji9QxGd3voNehgMVSw9ySffn7Q6p8ImLVlEtRLCzHewJdmHWIq7AJqMuZCk5vCwdzyDP/iABTicxY5JH5fL6xrImT5hARlCU81JSl/Ui/lEgpChRBcEbEMQ/MHSIKmncO5Z2cC37PAMl4dP1E6SQQFFlt3jokDV+uljDaiwGompYTNnK1Cz27qVAufUWit4XgxnPk7RR3yhDByEgqJPdF300BbQkWeZPqKCnC1S0hIUUkhT5mYCZlAbIbM1+cBqng2cVACbKUXIU2axa7MAVF9td4hxTAFykqOYKYskpJUF7s9igtdi/nG+D8WurSZMOUqysm6t1Ka7ZfM2POG8rHUkmXIlqlTlEdxSBlI8ZSyjZ7l+RttAU5KFBhlI8w3XeDKRBJu1o6Jh9IZyFIq+zYnwoNrMQSrUa2A5OY0mcDSL5BMQSbZlpu1iydw13N4CsUnFkqkQoIF1kggkllJYOSnZntq55QdT4vIykTEqVLKgkTM7glRcgLsSAOnOOZVdQ9iHZ2Hrd4i/EFmJtqRp0sdvSA6FxV2GRS5KFZiAMySWDbqszkW9BFTVSTgjOQoJ2JH0hZKrFIDpmt0Dg8ixZrvpvHsrFNATMIG3afS0AUnDaiYO4iYvyBAaDqXguqmXLJf+Ze/pAOI44QEGTOnEMXC1OQeVtv2hlgWKT5rBU/sQXKFrlgpU2veO/vAMaXgOqa6kPyzufPSGNHwZNCu/2jf7Qn5E2gzC8TyJftJs8E5c6UhKEkC/hDt5vtDCkrqiYCFFKBsrKb8iAejepgIpPB0vUmYOigPmwEGSeHKdIYspQs6n92BEBYliMySnvqJFiCBrzGrg79RANdixRJFQ4Eu5/ivoDqG1/XaAslFLRLslKE8ymzgaP5QSESybISxvpvvtHNq34s0wlqCQVrA0QGHMnMRbyiThnjeVVBae1TLVZkqVkUQ/iBPdI0DO94Cx8YYIgyc0qWSoH8g2Ni43vFWkYCrMM7hJ1JSx8m899IvckzAAO0SUuGVoT/eA8RoJQzzZqyUgWdeVhuQS328BTJ+CAryDxcrfI7iLLwfgi5CT2iil1OHIu4vptYQlwDFKVU5SJcwTpzHL3SwA1KSQAp/o5h/U4wmUVAyyVNYeIgfzZg9u9pAOa6VnlKCs+U695j0a4cecLcNqJaQqSpagfCyk5FC1rvqxbMIRf6omduZagUpKSyFjswABckljfozvDJcqmmAKWVJSlJJXn1JIdz66dYDeXgkh+yWVzFlyVK1I1DkXLc+XSGIw7KgS5SQtCiUsAAEg6qUzhQfU2hDKqpEsTFyBMn95OcqLpTLe6UqUQwbd80K11CFJmTZKpklCUtkSt80wmwGckks5IgLWiRKQEoXMTKcNmlnK92AByski9i9oAkUdOqeXq1zUy+6ZeiWINlM2bXYRQ8f4hcZUme+iu1Iu1gzAHU/LrAuB4lKSiYJpdayAFhJcJ3KXUBmJbbZngOr0ZoApSU9m4VmLDvZnBdCvGq4AABGrbwuxSjo557SmnmTM3zKKnO7gnMks9wecUCRjZlJWiWQUTGCiU3IGgBe1726REvFiEZEgJBNyLEve5eAvWF0mcrkTpk9OQZwrK4XLZwpOYukliwL/ACh/OlTDMQKUzJkgIAUlUwMlQDgOp2JcKc9R0jl9JxBNBDrUsHmolxyN9OkOaLjSelRKD2eZWZWXcszl3ew5wFfmJD7amMWByEarXcuQ1/t4GXMXt8mgJLHYW8o2Kkcx5MPTzhVNSsHeICs7v7QDhNSlJuAttizesEr4mnFOUEJQE5RLAGQAHZJs/WKwuo57x6iou5gLnw7jBE0JUVdmfEkKSl2sCLNaLdI4ylK7oziUkgZjcuS3eJ02uOcciFWOQiWRWH7f94DsuI4mhKVLWozJa2BQyb2ayr7h9oGxyUmdhqu0StkoE3OWIP8AIGGpINraxzOTPK1BGYgKUE66OWf5xecX4pM2kmyUjIhKkyUqNmKQLADUnK4J5wHJq3D0pSVhyFmyiQAGLMdh/YQlVJLizBWnLz6Q5plLE1clQK094sQHcaKDteNZMuUEkKJDNe7szKS2rjVjygLBgHG9RRLyL/iymYIWQWbwqB1zW62gHiDj6fXyZcucwyLKiUBgXDAKRocux63hT2rJZnAuAod4B29NIXJm98qt3iQ0BJJnqQQtKilUsuCCRfmOXlHYp3HdN2KexKZM1csLKu8E58oUpKXBSQ7hmB0aOLqNmsLXYbjR3iMTDAXysxbtVFalFSiNT+jWiJeLqYJKjlSLAlwObDb0hLhdOpUvuu19Todx+sTmiW+3vAGnGVBJD2Ju2/7wOcYUC4LNcXIjWXhpIuR6R4ugSBcl+UBFXY9MmkdqpSyLDMolt2D6RD+KBj2ZQIexMFChRqYCKVVEaExMioOusSS6dI0EFS0JA0A9IDKYKVoD6Q4wyimZtCALXt7RDSTE8zy0H7w1o5wfeAQzp7k+cZ2v2IGmLv8AfOIxNEAcuaG1iMrEDiYOcRGZ6QBVSUhrD2+caia4uPlAa5/rHgm6QB6ZSG018v2ginSkapTrqQP2EBJmxKJ0AzMtAuEp9o0nycwO7sWfcbgc9LQJ29r87RJ2xvAQieVTFSpiHcOCLaG19RvvCWoBlLUSlZSrxJtuCCQYsOLYhLmISE/w1oSxbc7l+t4qU3EVJJ1Ub3fbQuGaAPOJyihScxcJYK8zpCk0QKiB+UgGx3iFdSlTZkZTe6d9hrGqKmzAkWY3ub7QBFRLCQQTc3H6A7wvKWLRMueCMuUDrcm3ONNOre0AwwclJzsSE3A2c292eHaMQfVBHnEfB2CKqErZQF0liT6qAHtE9ZSGXMUjXKdeY2MBHNqvv72iBUwmNpgI5e4iMnSAjBj0TYjCIkyaQBEibBCZsRU8sXc/rEqkpexJ84AummMYb0K7/fKEVNrDvDR3vvygK/PN/WISq8bVBck7bQOsmAkMyNDNgdUxnjRMxn6wEhmdI2RMgckPG0r6QBiVtEgmmIUraPQs9IAwTHgiSXMAoWHhxgeHKnqKZYDgOSSwgIKvDQZRmm3eCQOrA/rCSopBk8IDnXytHSeKcMV+ETKUUkIS7gkaWFzd7tFJxCWDKQxAWbd0i5fd+sBUZy2OVnHXVohBEFVEtSllADsSPa5gKAyMjDG4m2Zg36wDzhHHfw83vEBCrE8txD3F68TyjKxypdxyWbH5RQ3i3cDYaZilqUWlhgeqtQH2bX2gIp8hKSxN/L+8QKMM8aQkziEXCQA/MjVoDMqAhCY2B6RPLkRL2JgIUAtBEtEeCRaCUS4D2TD3CJQJvaFtLRKU5SlRADlkksOZYWHnDbDJCwrKEqKuWUvpuGcQFQqNT5wNMgqfL184CnCAHXGgVG8alEBiVXiVFogjZJgCu1GkepmCII9IgCULhrgeKGTMCrkHUAs/nCQC1hBtOuAtNbxAqdKXLu2r6FhtFLmV6UKTaySVONzq3UGLFgsoLXlJYqGVPVR0eElfhwSpQI0PoLwA6J+dJypGYqJBGrH71hTWUpTdt2P+YaqoCOzmpB8RBALd4HR/vWC55lqUrvF1JNiAL6izWOo6tAVkyCztpYxGlN4bTJzjKls1hrqNPeBZNP4n9v7wEEmU5i58L00zKUyUlR1Zt+ZEIMDuvI9zpcBz0e3pHb+BJMqmpxMVmExQYhXnZukBT8M+H1VUHPk7NKiXUtxobsnU+Yi00fweQw7aoP8AwSAB/wDrWLcniWWTobj7Ye0TpnqUCuWQz6EAG3J7QC7DfhVQpQyguYdyVlOvIJYfWCsP+HVHTsey7YhWbNNLsLsAkMkjoRC3GuM1SCkMxe7MfQjUGMpfiCCbpOmpPn1gD1fDmhnrK+xVLYsQlRQk7+H9mjyq+ElEpACO0lkF8wWST0IU4byAMSo45RuT5s/yDCJZnFgKXSXuLuA3mGufKAa8OcNyqKVklAubrWfEo6OfLYDSCJ2HyZpJWhC1Wcte2jnUxXVY0ZhBN25kN5/YhzhVU51te33p6QHC5+DybpM5CtdNfIEfrFarqcCzX6GGlVKUE93MAQ59efKFSpRJsDAAKp48EmGf4BbeE+ZDR0Dg3gSUhBqavJNlrQAiXc3V+YkHVtG5k2tActmU28edjeO9j4W0NQnOiXMkOwACiRZ7spzfzhTi/wAEWS9POzLs6ZgYNuyhp6gwHHuzj0I5w6ncNzwqYnslkySQvKkkJZwXIDAWJflClSTARZYnkuIjSmDsNyiYCvQQHQOH+F5IkJqO1MyYUPlDBKSU3ToS4vFNxueASlwxLm2+sX2nqkmX3GI6auRaOd4/IWlSu0SxJJsCLE2HlAKF1WVOQ95ClPqx2B89I1w/D0MqYfCSpLbhmZi+t9IAn3Uxv8ocYeUywpCtAym/3A7czAB4nLQlJGRlhh6vqesLpcva/OGlegKLh+8bE7X+oaA5MnZ7wA9Kk5nFmP03jvnDfBaaiRTzu3V2a5SVFKWfORdjoA72Ym0cQkUpHX6esfSnD+LBcmWEJCP4aLBLJT3Q4A2vtADSeERLKiFhtA5v/wAibD0iDFpU2UhIllC1FwGJuRoGPMb9Is4mI1Je1729oW1a0TlBKVJYF82wI0uIDlOJzahM3+MhKczsCQQQLW/eB8xBsS7aDZusdW4mopU2UEVSQpA0mCxQ7BwrY6dDHKeIMMEqeJdLMM5ADlVmZ2Yt5QBiZpyh0qBJYFixPIHQmJcPqFdoQXs2u3nHqe3nIQhYSgI8OQ2A6J2gyi4eclRTMK1Mys4A9vneAseFUalEakdOu8XfC6DIHv7xWsGlM2Zbq3G2kWjDVu9w0BV8Q4Ck1IKjLVLVlypUlQFhpa+YRzrEvhrVSlEdwkXACrkcxbaOpU/EalLypQogOCra3WGJxlBWQ6dH73Pk7QHEZvC9amWUzZCik6O2YdRfT94AkzaimUgBRSl+7mIUkHfp6R3udUoJdRC9wAAw6Exz3izhkVNUmY0uXLI7xTux3A3ItblAPcM4vEtCe1F2AJEzOHA26eUWehxgTZZMouXDkXAfcttHP+F6KQmcrxKCfAToCXGUpuLc4u9JQFv4bS33CW9mEAl4pTVCVM7FSJuYHtAmyglmDP4gA/WOIVFOxYadRt5c47/UcHTFKB7WxUFKsxsXYDeC67g+nmJymnlpDvmSAFP5td93gPm5Mk7RYsF4Pnz5ZXLlOEucxUzi1kgjvejx2Kk4QkSVAolocOzjnu2jw6TLOxYDkW+UBSTg6aCkSJhSwDd0KU62ckhrOd45dxfUAzQolwsPb6f2jrPxIlzOzl5AXBU5F+6Rc31Yj5xyWbhii5V3jY8ntcAjT75wFYTh57hLup7dNQ3OxiOekm/5R9jyhjUJKEuxYFwDsNQP9u4gQ1RAzJ0s42P94ACZOULPbVnt/mCqOT1feA1zPntEsqaUjrAWvBEzETpcwSu1CC7FOZPmRzGo8outTiCgorQpUsnUBVnOpvo522it8F46JyjKmd1eQMsfnCdlDYgH5RaqnBWuFekAJOxNamBWo7an9NYkkV5ypRYJzOdvN+e0DKw8s5UerNEaEHNYd0a330tAM8VqZiwUpmKyFu6DfcN/TfTlAeG4OgXCbvroY9VOLNl9Y3VXrQQP0+p0EA2l0wGwcczygqSkO4tZ/wDEV6XjatyG2g+k4hQ4GcX5N8jAWLO7aJHuf2iy4VKKiGJAA1vFeoJ+cgghg1vPzMWvDZ6SSlJ7w8Tsb+YtAU2koJsxLIKhtbR+sA4vgFWlRKjnf+X9Y6HheHCUlucHZYDkknFJksZWNvP5xrWpWoDKskHUXDHlHT6vBZUzxIHpaE8/g0AvLV6GAqGEyVSpYzHvD8zAWJJvzuTFww3H9Afv1iD/AE8sDv36ARFOolJDC3IchAWQYxL5x4vFkEd0ufKKl2Z1MRSlK25/U9YCzfiVKe4A8nPzjFVR/mf76QmFQrr9/SDEKe0BmJ05qZEyWCy8pIJ+nq7PHH60kOBqlwwvpyYx12rlq7NSU7htNRvFHxPhdKEkqVlLWDa/tAc2xCcCwBP9JhXMl6Hl96RaqzBEi4+9YUz8NMAgnSb3H3+0brl+0MVYed/SIZlId4CCgmGXMChz/wAxf5HFC8uUkKGml7dRFHl0t4seGYHMng9iM6kBykatzHSAYKxkGw7p3MFU+ID+w+7xX0oEuyvENX19o9mYqwt9PpAWKfiTX1gf8WpRPXlFeOMk7QZKxQMEkN5XgCp1V3srk/03tyiOZIBYhASQeoP1iQTU7G3W0RLuQcwA6amAJpMRWVBKiRfXp/aOo8G1MtwUz89mIWBr0a4jk0tYJs79Xi/cGBKFpQEArUCfExYAn0gOrRkZGQGRkZGQGQLV0aVXIuIyMgEFXJAFoj/Dj2jIyAJRLBBtpHklF4yMgDJqLE9CfpFMxvvKLx5GQFcqaYOYU1dIkffOPYyAXrpxAMyUHP3zjyMgBlyQCPMxdOA5pQVlNrMeRHJT6i0exkBc5/C1PW0iZs2WEzVJMxUxDJUVddQR06RynF6BMuYpKXZPOPIyAATTB/WCkUwMZGQGyZd2gwyAR5RkZASU0nkSIuXCEh1FbnMiwPQgvqIyMgP/2Q=="/>
          <p:cNvSpPr>
            <a:spLocks noChangeAspect="1" noChangeArrowheads="1"/>
          </p:cNvSpPr>
          <p:nvPr/>
        </p:nvSpPr>
        <p:spPr bwMode="auto">
          <a:xfrm>
            <a:off x="76200" y="-855663"/>
            <a:ext cx="1457325" cy="1714501"/>
          </a:xfrm>
          <a:prstGeom prst="rect">
            <a:avLst/>
          </a:prstGeom>
          <a:noFill/>
          <a:ln w="9525">
            <a:noFill/>
            <a:miter lim="800000"/>
            <a:headEnd/>
            <a:tailEnd/>
          </a:ln>
        </p:spPr>
        <p:txBody>
          <a:bodyPr/>
          <a:lstStyle/>
          <a:p>
            <a:endParaRPr lang="en-GB">
              <a:latin typeface="Calibri" pitchFamily="34" charset="0"/>
            </a:endParaRPr>
          </a:p>
        </p:txBody>
      </p:sp>
      <p:sp>
        <p:nvSpPr>
          <p:cNvPr id="27651" name="AutoShape 4" descr="data:image/jpg;base64,/9j/4AAQSkZJRgABAQAAAQABAAD/2wCEAAkGBhQSERUUExQWFBQVGBgYGBcYFhobHBwXGBgYFRcYFxkYHCYeFxojHBUYIC8gIycpLCwsFx4xNTAqNSYsLCkBCQoKBQUFDQUFDSkYEhgpKSkpKSkpKSkpKSkpKSkpKSkpKSkpKSkpKSkpKSkpKSkpKSkpKSkpKSkpKSkpKSkpKf/AABEIAPQAzwMBIgACEQEDEQH/xAAcAAACAgMBAQAAAAAAAAAAAAAEBQMGAAIHAQj/xAA9EAABAgQEAwYEBAUEAgMAAAABAhEAAwQhBRIxQQZRYRMiMnGBkQehsfAUQsHRI1Jy4fEWYoKyFTNDY5L/xAAUAQEAAAAAAAAAAAAAAAAAAAAA/8QAFBEBAAAAAAAAAAAAAAAAAAAAAP/aAAwDAQACEQMRAD8A55iU1pi7/nV/2MAmpP2YlxJXfX/Wv/sYCKoCVVQecRmeeZ94jUuIlLgJzUHmfeNPxB5wOVxqVQBYqDzPvEqKg8zACS8dE4A+F0yvQZ0xfYyAWCsrqWeaQWGX/d7QFMM08z7wdTYPUzASiTOWBqUy1lvNhHfMF4Go8NQDlSuaxeasAqVd2SC6U+l+sP6TF0qdTsnlu5gPm+j4VrFrKUU08qGo7NQbbcAQyl/DrElFI/CTRmZiWAD37xfui28fQcvFwWcFlHugbg6G+r39LwnxPj+RKmZFAkXBI0fpzgOZ4X8FK6Z/7Vy5AdmUorJtqAizPa5hjT/AmbnAmVaAjfIhRVpsFFtY6Bg3FImiZe4NgNWYlulhAiOL5C2QgupShmBUx/4qOhEBQsV+BlQkPIqETS/hWDLLc3dQN9oW4P8ABaumqPbKTToSSHKs6j1QlBYjqSI6xOxISgR2pWsmye6SSdHc7PoOUa0GMKKuzmzJS1W7qFEqBe77EAN84Di9f8KMSlzFJTJM1I0mIWnKobEZlAg9DFVxKhnU6zLnoXKWADlWCCx0N9R1EfVC6lSUkhIJ2D/J4GOCImlMyokylTUhSUkpCsqVXKRmtAfKvbkbn3MarqTzPvHf8Z+EOHzlZkhUkkn/ANKhlNtAhQITe9o59x78KRSS+0plzZoS2dC0d5i/fTlFwGuGs7wHPDVHmfePRVnmfeBsseAwByKs8z7xKipL6n3gCWYnRAHpqDzPuYZ4XOJmC5336GEiFQ2wk99Pr9DACYj41/1K/wCxgMwbiPjX/Ur/ALGAFQEa1RDMMSrMQQGoMexkHYLRdtUSZVx2kxCDpopQB10s8BbvhVwYitnLXOCzJkhJYCylkuEk8gA5G45R3w1wRIdOWWGORI0sLJSBs+jCKRilLJw6jTJpc2Ra1LPecnM2+4YN/wAYjrMZMmbKSJpWlAQSSDZQDeHVw8A84llrnKQZsz8OhIDZkuVFgVEMdBEGPoSiXJkpX41h1OAzpD2B0y3YxTOLsYUqY2a2ou994BoZ/aTE9oru6quXYDwuLudIDpFRxtIlSwQyg+VIZmQ5AL32GnWOS4tiijOVukl23D3a94nStXaEAvcs7fMaGBKiQVKL2PNuVh8oB7hnE+RJBP8A8ZSA2u7Hpq51aAcMx1VOsrTlJVrmSFW1ZL6Pz8oX/hwACTyP+I8mSHVcd0hwf1gG9dxGmpmpWt5cod1pZDhhZszt1MBya0S6grlqXkB7hURmbkWsQ+7CAJVMU5r6gj0Ou0CTXTvrAdrwfjcdmZk0skZQBrq5fqQBpFaxLj1SnYkpzFQGhZ9Io8quX2eQ+EKJ8yQNedhAFTUcjeA6pw3ixM1DzpQYCYoOSApSSnKl2CiEnaziOjSZ5UlOZiWGmxbXyj5tw3H1SUrTlQorAS6kBRABd0k+E9RF54S49VlyLJJAIzPdmcDz2gCfid8OJc2SuoppBTUpZSky/CtIsoBCbZyDmcXLRwtQaO11XxCUAE9op87kguAn8uXQkv6RR/iJTU6pkuopkZEzQStP/wBmuYDQZg+m6TAU+WIJSlojlpidCIDeXDbCv/Yn1+hhfKlQ1wuX3x6/QwAWIS3WrTxK+pgBSIbVz51W/Mr6mF01BeAFmS4i7MdIKXERQYCDIHienX2akqBukhQvuC/6RGoGMYwF/XxGpaAk+F3yvodvUPEqJpWHf3+l4rOD1YUgIWWUNLajz5w4QvKA8AepmZQ6v8oCRZVjbkd+Yj2RVHQn1/SJVzQRs/lASLyjKpOo2120jWbPSe8NYhmocOFBPN4ELA3uftoAxaSEgKa+hHytEySnKCfvSIpRYOzxrUqJDAPAB1tUyrENAqptnOkQ1FUl2KQn0ieXLSUhtD9XgIVYkNGiGSsF2b1iSdhwAvZ+UQSpOU7gfZgPai1n/t7wThs7sySQS6SAxbvGwJ5+UCnxGMUQIDebPJudTAdfOUoIST4AW6Alzb5xk6ocwKVXcwGyJMESpERIghAMATJk+ftDbDZLLGvt0MK5UN8NHfH3sYAevkd5Tcz9TAE2VFnrKcEmw1P1gCbSDlAIFU5J6NGnY+0O1U/SI/wwG0AjXTx4iTDmZTPtG8uj0tAKEUp9dYaSpy1MC6usGyqQXt8/tokTStADS0F/KN5dKok3t7QZJpx984k7K9iPeA9l0QFrFuf3eI10O4Z/aCTKL9IlCrQC9FOWc2H6RsVm97GJ5gKnbT70jTKwvAKJ9Eb2B1jykQwCS1vaC50zWFcucyw/P784A2rGrFuUK5yLglV4PnzN2eFE+dygJM+Xr9YFqKi5jUzIhn30s8BMEksecehESUFMseJsvnd9oMTTAm0AOlBglCCY2/DjrBMqQICNCTDXDU94dH+hgeVSPvDCipWUPvYwDiZSOTbc/UwPMorvD6fJDluv1gdcvnq0Al/AxGcOD6Q8EqPPwvOAryqBveJZdJaHM2QOntEaZTWb1gAEUjDSJk0MMESY2CYACZh3dYWMLJlOUFtxvzi1S5IaPZtElTBQff8AxAVmTeJxTD9obzsHcukgchC2bLyandvvlAYmms4e3tAs2Tm9NYPlzrQsqqo5mH39iADnS0ge8JKylu8PaiUw8nhZUGAHlTWBB8w8A1IHIdYlWblngSbNvpAbKklWgKvIE/SC6Th5Z8YKem76+0OOEJrgo6qN/SwixTqYWgK5JwwJS3KJFUzD9vf0hyaeNVUo+/oIBWKF4kRRwzkU5bRvOCBT+8AtTR9GhhR0dxBMqlcw1pMOuPvpANJGAFd8wF/zFtTsNY0Vw+VaEkl2tax0Ll3+UWCWu/gzPocw5s77+UBYnIqXUZK0FLaKSxZtLlj8oCvzaEA94GWQpiFH6N/iNBJAvnSz9T7xOayrVlJQjtL9xxnbRwPK+2zPCTEquYlbLRkOrA89IA2fSlTlNxruLdHEaJoiWy3LF9m9TrCX/wAgp9fmft4Mo6yYoEpRmA3bf3uYBkmkUX7umt+nnEiKfuu3o/15RIJWUAKk9QM4LlrnK/eblDZGHqLEZNAXvozMrQne4/SASAltvf8AvEyJb7pJ5O336QXUyUg9wJezi7FW7E6+0RylNqlCCbjVwdAG6wGS5b5jbu6gXf1doq1YsrUVEWPL2HrFuRiE4OSU5f5CUvvc7mFmIqCklJCA24a56NAV1EyzQGsXff75QXMkFJgKsXo8BpMmpLvAkjDFTpuRFyfNhzJYc2iJU3rBvC1SoVSMn+4FywYhnPygIcR4TmS5gS4IUPExy5tw4duQ9YXjh2YTdLC4vHYRhqlhxOFxoUgurpfT5wJMwxyxUmxaxcHQ3Srd72tAUPDsDCGUZjMxYA6+e/KHa6pAGpuP5eu0OV4a6SAZa1glhlLaP4hfN9IVT5KxcS5cxw7pYt01F4CMVKWsQ3l+rPGq6sDw5R5f4/WMSFNeUBZ7gi379I8MxRJzSQG9NX/NodNRAESagKPeyvq5LQzpMOWpvAx3cfJO5gGkxZLABCzfQMR0sBc2g2djQ0WhaSRpcW53v6wDWRSCUDlQmbMUGJcMl7aK29Hj0TkoV4goDYhm2tt7bNFcFVmLpt97nc8zES6YqL52N7MT/iAJTxMt7lkubgXAdiBoDB/+qZYATcpSAEkAvbugklhb35QmwzBZs4nIhR1Nkkn9oim4LNKlBMpZyOVd02bnAT1nETTMyTmsyioA5/QbbQP/AOZlqYrCh6iw5BwHHnACqRXKIjRq5QB6ZtOXKiRyCQdNsxJ+Q94FmVIFkqUptNWEDrw86tHqKJuUASnECGLffOHFHxQtAygkvsdNNt36wiFIeY9/7QTT0ala25QDb/URU/8ADSByN36udInTj4d1oBYMALAb+bwr/BHnEwod3gHMniRCrrQc3NgAPRoGqimcyZSTmcl+nloN4GkYUT6B3Af1g+SpUkOhnI1b7tAV6ekjUXDwqqpnS7t/mHtdLOreK8KpiCdrCATzZb9Oke4ZTqEwKBYgu/KCqqm3h1hGCLWjMhJX/NlBJA1uPf2gNji9QxGd3voNehgMVSw9ySffn7Q6p8ImLVlEtRLCzHewJdmHWIq7AJqMuZCk5vCwdzyDP/iABTicxY5JH5fL6xrImT5hARlCU81JSl/Ui/lEgpChRBcEbEMQ/MHSIKmncO5Z2cC37PAMl4dP1E6SQQFFlt3jokDV+uljDaiwGompYTNnK1Cz27qVAufUWit4XgxnPk7RR3yhDByEgqJPdF300BbQkWeZPqKCnC1S0hIUUkhT5mYCZlAbIbM1+cBqng2cVACbKUXIU2axa7MAVF9td4hxTAFykqOYKYskpJUF7s9igtdi/nG+D8WurSZMOUqysm6t1Ka7ZfM2POG8rHUkmXIlqlTlEdxSBlI8ZSyjZ7l+RttAU5KFBhlI8w3XeDKRBJu1o6Jh9IZyFIq+zYnwoNrMQSrUa2A5OY0mcDSL5BMQSbZlpu1iydw13N4CsUnFkqkQoIF1kggkllJYOSnZntq55QdT4vIykTEqVLKgkTM7glRcgLsSAOnOOZVdQ9iHZ2Hrd4i/EFmJtqRp0sdvSA6FxV2GRS5KFZiAMySWDbqszkW9BFTVSTgjOQoJ2JH0hZKrFIDpmt0Dg8ixZrvpvHsrFNATMIG3afS0AUnDaiYO4iYvyBAaDqXguqmXLJf+Ze/pAOI44QEGTOnEMXC1OQeVtv2hlgWKT5rBU/sQXKFrlgpU2veO/vAMaXgOqa6kPyzufPSGNHwZNCu/2jf7Qn5E2gzC8TyJftJs8E5c6UhKEkC/hDt5vtDCkrqiYCFFKBsrKb8iAejepgIpPB0vUmYOigPmwEGSeHKdIYspQs6n92BEBYliMySnvqJFiCBrzGrg79RANdixRJFQ4Eu5/ivoDqG1/XaAslFLRLslKE8ymzgaP5QSESybISxvpvvtHNq34s0wlqCQVrA0QGHMnMRbyiThnjeVVBae1TLVZkqVkUQ/iBPdI0DO94Cx8YYIgyc0qWSoH8g2Ni43vFWkYCrMM7hJ1JSx8m899IvckzAAO0SUuGVoT/eA8RoJQzzZqyUgWdeVhuQS328BTJ+CAryDxcrfI7iLLwfgi5CT2iil1OHIu4vptYQlwDFKVU5SJcwTpzHL3SwA1KSQAp/o5h/U4wmUVAyyVNYeIgfzZg9u9pAOa6VnlKCs+U695j0a4cecLcNqJaQqSpagfCyk5FC1rvqxbMIRf6omduZagUpKSyFjswABckljfozvDJcqmmAKWVJSlJJXn1JIdz66dYDeXgkh+yWVzFlyVK1I1DkXLc+XSGIw7KgS5SQtCiUsAAEg6qUzhQfU2hDKqpEsTFyBMn95OcqLpTLe6UqUQwbd80K11CFJmTZKpklCUtkSt80wmwGckks5IgLWiRKQEoXMTKcNmlnK92AByski9i9oAkUdOqeXq1zUy+6ZeiWINlM2bXYRQ8f4hcZUme+iu1Iu1gzAHU/LrAuB4lKSiYJpdayAFhJcJ3KXUBmJbbZngOr0ZoApSU9m4VmLDvZnBdCvGq4AABGrbwuxSjo557SmnmTM3zKKnO7gnMks9wecUCRjZlJWiWQUTGCiU3IGgBe1726REvFiEZEgJBNyLEve5eAvWF0mcrkTpk9OQZwrK4XLZwpOYukliwL/ACh/OlTDMQKUzJkgIAUlUwMlQDgOp2JcKc9R0jl9JxBNBDrUsHmolxyN9OkOaLjSelRKD2eZWZWXcszl3ew5wFfmJD7amMWByEarXcuQ1/t4GXMXt8mgJLHYW8o2Kkcx5MPTzhVNSsHeICs7v7QDhNSlJuAttizesEr4mnFOUEJQE5RLAGQAHZJs/WKwuo57x6iou5gLnw7jBE0JUVdmfEkKSl2sCLNaLdI4ylK7oziUkgZjcuS3eJ02uOcciFWOQiWRWH7f94DsuI4mhKVLWozJa2BQyb2ayr7h9oGxyUmdhqu0StkoE3OWIP8AIGGpINraxzOTPK1BGYgKUE66OWf5xecX4pM2kmyUjIhKkyUqNmKQLADUnK4J5wHJq3D0pSVhyFmyiQAGLMdh/YQlVJLizBWnLz6Q5plLE1clQK094sQHcaKDteNZMuUEkKJDNe7szKS2rjVjygLBgHG9RRLyL/iymYIWQWbwqB1zW62gHiDj6fXyZcucwyLKiUBgXDAKRocux63hT2rJZnAuAod4B29NIXJm98qt3iQ0BJJnqQQtKilUsuCCRfmOXlHYp3HdN2KexKZM1csLKu8E58oUpKXBSQ7hmB0aOLqNmsLXYbjR3iMTDAXysxbtVFalFSiNT+jWiJeLqYJKjlSLAlwObDb0hLhdOpUvuu19Todx+sTmiW+3vAGnGVBJD2Ju2/7wOcYUC4LNcXIjWXhpIuR6R4ugSBcl+UBFXY9MmkdqpSyLDMolt2D6RD+KBj2ZQIexMFChRqYCKVVEaExMioOusSS6dI0EFS0JA0A9IDKYKVoD6Q4wyimZtCALXt7RDSTE8zy0H7w1o5wfeAQzp7k+cZ2v2IGmLv8AfOIxNEAcuaG1iMrEDiYOcRGZ6QBVSUhrD2+caia4uPlAa5/rHgm6QB6ZSG018v2ginSkapTrqQP2EBJmxKJ0AzMtAuEp9o0nycwO7sWfcbgc9LQJ29r87RJ2xvAQieVTFSpiHcOCLaG19RvvCWoBlLUSlZSrxJtuCCQYsOLYhLmISE/w1oSxbc7l+t4qU3EVJJ1Ub3fbQuGaAPOJyihScxcJYK8zpCk0QKiB+UgGx3iFdSlTZkZTe6d9hrGqKmzAkWY3ub7QBFRLCQQTc3H6A7wvKWLRMueCMuUDrcm3ONNOre0AwwclJzsSE3A2c292eHaMQfVBHnEfB2CKqErZQF0liT6qAHtE9ZSGXMUjXKdeY2MBHNqvv72iBUwmNpgI5e4iMnSAjBj0TYjCIkyaQBEibBCZsRU8sXc/rEqkpexJ84AummMYb0K7/fKEVNrDvDR3vvygK/PN/WISq8bVBck7bQOsmAkMyNDNgdUxnjRMxn6wEhmdI2RMgckPG0r6QBiVtEgmmIUraPQs9IAwTHgiSXMAoWHhxgeHKnqKZYDgOSSwgIKvDQZRmm3eCQOrA/rCSopBk8IDnXytHSeKcMV+ETKUUkIS7gkaWFzd7tFJxCWDKQxAWbd0i5fd+sBUZy2OVnHXVohBEFVEtSllADsSPa5gKAyMjDG4m2Zg36wDzhHHfw83vEBCrE8txD3F68TyjKxypdxyWbH5RQ3i3cDYaZilqUWlhgeqtQH2bX2gIp8hKSxN/L+8QKMM8aQkziEXCQA/MjVoDMqAhCY2B6RPLkRL2JgIUAtBEtEeCRaCUS4D2TD3CJQJvaFtLRKU5SlRADlkksOZYWHnDbDJCwrKEqKuWUvpuGcQFQqNT5wNMgqfL184CnCAHXGgVG8alEBiVXiVFogjZJgCu1GkepmCII9IgCULhrgeKGTMCrkHUAs/nCQC1hBtOuAtNbxAqdKXLu2r6FhtFLmV6UKTaySVONzq3UGLFgsoLXlJYqGVPVR0eElfhwSpQI0PoLwA6J+dJypGYqJBGrH71hTWUpTdt2P+YaqoCOzmpB8RBALd4HR/vWC55lqUrvF1JNiAL6izWOo6tAVkyCztpYxGlN4bTJzjKls1hrqNPeBZNP4n9v7wEEmU5i58L00zKUyUlR1Zt+ZEIMDuvI9zpcBz0e3pHb+BJMqmpxMVmExQYhXnZukBT8M+H1VUHPk7NKiXUtxobsnU+Yi00fweQw7aoP8AwSAB/wDrWLcniWWTobj7Ye0TpnqUCuWQz6EAG3J7QC7DfhVQpQyguYdyVlOvIJYfWCsP+HVHTsey7YhWbNNLsLsAkMkjoRC3GuM1SCkMxe7MfQjUGMpfiCCbpOmpPn1gD1fDmhnrK+xVLYsQlRQk7+H9mjyq+ElEpACO0lkF8wWST0IU4byAMSo45RuT5s/yDCJZnFgKXSXuLuA3mGufKAa8OcNyqKVklAubrWfEo6OfLYDSCJ2HyZpJWhC1Wcte2jnUxXVY0ZhBN25kN5/YhzhVU51te33p6QHC5+DybpM5CtdNfIEfrFarqcCzX6GGlVKUE93MAQ59efKFSpRJsDAAKp48EmGf4BbeE+ZDR0Dg3gSUhBqavJNlrQAiXc3V+YkHVtG5k2tActmU28edjeO9j4W0NQnOiXMkOwACiRZ7spzfzhTi/wAEWS9POzLs6ZgYNuyhp6gwHHuzj0I5w6ncNzwqYnslkySQvKkkJZwXIDAWJflClSTARZYnkuIjSmDsNyiYCvQQHQOH+F5IkJqO1MyYUPlDBKSU3ToS4vFNxueASlwxLm2+sX2nqkmX3GI6auRaOd4/IWlSu0SxJJsCLE2HlAKF1WVOQ95ClPqx2B89I1w/D0MqYfCSpLbhmZi+t9IAn3Uxv8ocYeUywpCtAym/3A7czAB4nLQlJGRlhh6vqesLpcva/OGlegKLh+8bE7X+oaA5MnZ7wA9Kk5nFmP03jvnDfBaaiRTzu3V2a5SVFKWfORdjoA72Ym0cQkUpHX6esfSnD+LBcmWEJCP4aLBLJT3Q4A2vtADSeERLKiFhtA5v/wAibD0iDFpU2UhIllC1FwGJuRoGPMb9Is4mI1Je1729oW1a0TlBKVJYF82wI0uIDlOJzahM3+MhKczsCQQQLW/eB8xBsS7aDZusdW4mopU2UEVSQpA0mCxQ7BwrY6dDHKeIMMEqeJdLMM5ADlVmZ2Yt5QBiZpyh0qBJYFixPIHQmJcPqFdoQXs2u3nHqe3nIQhYSgI8OQ2A6J2gyi4eclRTMK1Mys4A9vneAseFUalEakdOu8XfC6DIHv7xWsGlM2Zbq3G2kWjDVu9w0BV8Q4Ck1IKjLVLVlypUlQFhpa+YRzrEvhrVSlEdwkXACrkcxbaOpU/EalLypQogOCra3WGJxlBWQ6dH73Pk7QHEZvC9amWUzZCik6O2YdRfT94AkzaimUgBRSl+7mIUkHfp6R3udUoJdRC9wAAw6Exz3izhkVNUmY0uXLI7xTux3A3ItblAPcM4vEtCe1F2AJEzOHA26eUWehxgTZZMouXDkXAfcttHP+F6KQmcrxKCfAToCXGUpuLc4u9JQFv4bS33CW9mEAl4pTVCVM7FSJuYHtAmyglmDP4gA/WOIVFOxYadRt5c47/UcHTFKB7WxUFKsxsXYDeC67g+nmJymnlpDvmSAFP5td93gPm5Mk7RYsF4Pnz5ZXLlOEucxUzi1kgjvejx2Kk4QkSVAolocOzjnu2jw6TLOxYDkW+UBSTg6aCkSJhSwDd0KU62ckhrOd45dxfUAzQolwsPb6f2jrPxIlzOzl5AXBU5F+6Rc31Yj5xyWbhii5V3jY8ntcAjT75wFYTh57hLup7dNQ3OxiOekm/5R9jyhjUJKEuxYFwDsNQP9u4gQ1RAzJ0s42P94ACZOULPbVnt/mCqOT1feA1zPntEsqaUjrAWvBEzETpcwSu1CC7FOZPmRzGo8outTiCgorQpUsnUBVnOpvo522it8F46JyjKmd1eQMsfnCdlDYgH5RaqnBWuFekAJOxNamBWo7an9NYkkV5ypRYJzOdvN+e0DKw8s5UerNEaEHNYd0a330tAM8VqZiwUpmKyFu6DfcN/TfTlAeG4OgXCbvroY9VOLNl9Y3VXrQQP0+p0EA2l0wGwcczygqSkO4tZ/wDEV6XjatyG2g+k4hQ4GcX5N8jAWLO7aJHuf2iy4VKKiGJAA1vFeoJ+cgghg1vPzMWvDZ6SSlJ7w8Tsb+YtAU2koJsxLIKhtbR+sA4vgFWlRKjnf+X9Y6HheHCUlucHZYDkknFJksZWNvP5xrWpWoDKskHUXDHlHT6vBZUzxIHpaE8/g0AvLV6GAqGEyVSpYzHvD8zAWJJvzuTFww3H9Afv1iD/AE8sDv36ARFOolJDC3IchAWQYxL5x4vFkEd0ufKKl2Z1MRSlK25/U9YCzfiVKe4A8nPzjFVR/mf76QmFQrr9/SDEKe0BmJ05qZEyWCy8pIJ+nq7PHH60kOBqlwwvpyYx12rlq7NSU7htNRvFHxPhdKEkqVlLWDa/tAc2xCcCwBP9JhXMl6Hl96RaqzBEi4+9YUz8NMAgnSb3H3+0brl+0MVYed/SIZlId4CCgmGXMChz/wAxf5HFC8uUkKGml7dRFHl0t4seGYHMng9iM6kBykatzHSAYKxkGw7p3MFU+ID+w+7xX0oEuyvENX19o9mYqwt9PpAWKfiTX1gf8WpRPXlFeOMk7QZKxQMEkN5XgCp1V3srk/03tyiOZIBYhASQeoP1iQTU7G3W0RLuQcwA6amAJpMRWVBKiRfXp/aOo8G1MtwUz89mIWBr0a4jk0tYJs79Xi/cGBKFpQEArUCfExYAn0gOrRkZGQGRkZGQGQLV0aVXIuIyMgEFXJAFoj/Dj2jIyAJRLBBtpHklF4yMgDJqLE9CfpFMxvvKLx5GQFcqaYOYU1dIkffOPYyAXrpxAMyUHP3zjyMgBlyQCPMxdOA5pQVlNrMeRHJT6i0exkBc5/C1PW0iZs2WEzVJMxUxDJUVddQR06RynF6BMuYpKXZPOPIyAATTB/WCkUwMZGQGyZd2gwyAR5RkZASU0nkSIuXCEh1FbnMiwPQgvqIyMgP/2Q=="/>
          <p:cNvSpPr>
            <a:spLocks noChangeAspect="1" noChangeArrowheads="1"/>
          </p:cNvSpPr>
          <p:nvPr/>
        </p:nvSpPr>
        <p:spPr bwMode="auto">
          <a:xfrm>
            <a:off x="76200" y="-855663"/>
            <a:ext cx="1457325" cy="1714501"/>
          </a:xfrm>
          <a:prstGeom prst="rect">
            <a:avLst/>
          </a:prstGeom>
          <a:noFill/>
          <a:ln w="9525">
            <a:noFill/>
            <a:miter lim="800000"/>
            <a:headEnd/>
            <a:tailEnd/>
          </a:ln>
        </p:spPr>
        <p:txBody>
          <a:bodyPr/>
          <a:lstStyle/>
          <a:p>
            <a:endParaRPr lang="en-GB">
              <a:latin typeface="Calibri" pitchFamily="34" charset="0"/>
            </a:endParaRPr>
          </a:p>
        </p:txBody>
      </p:sp>
      <p:sp>
        <p:nvSpPr>
          <p:cNvPr id="11" name="Rectangle 10"/>
          <p:cNvSpPr/>
          <p:nvPr/>
        </p:nvSpPr>
        <p:spPr>
          <a:xfrm>
            <a:off x="0" y="3811012"/>
            <a:ext cx="9217024" cy="3046988"/>
          </a:xfrm>
          <a:prstGeom prst="rect">
            <a:avLst/>
          </a:prstGeom>
          <a:noFill/>
        </p:spPr>
        <p:txBody>
          <a:bodyPr>
            <a:spAutoFit/>
          </a:bodyPr>
          <a:lstStyle/>
          <a:p>
            <a:pPr fontAlgn="auto">
              <a:spcBef>
                <a:spcPts val="0"/>
              </a:spcBef>
              <a:spcAft>
                <a:spcPts val="0"/>
              </a:spcAft>
              <a:defRPr/>
            </a:pPr>
            <a:r>
              <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r>
              <a:rPr lang="en-GB" sz="32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It has always appeared to me more</a:t>
            </a:r>
          </a:p>
          <a:p>
            <a:pPr fontAlgn="auto">
              <a:spcBef>
                <a:spcPts val="0"/>
              </a:spcBef>
              <a:spcAft>
                <a:spcPts val="0"/>
              </a:spcAft>
              <a:defRPr/>
            </a:pPr>
            <a:r>
              <a:rPr lang="en-GB" sz="32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satisfactory to look at the immense amount</a:t>
            </a:r>
          </a:p>
          <a:p>
            <a:pPr fontAlgn="auto">
              <a:spcBef>
                <a:spcPts val="0"/>
              </a:spcBef>
              <a:spcAft>
                <a:spcPts val="0"/>
              </a:spcAft>
              <a:defRPr/>
            </a:pPr>
            <a:r>
              <a:rPr lang="en-GB" sz="32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of pain and suffering in this </a:t>
            </a:r>
          </a:p>
          <a:p>
            <a:pPr fontAlgn="auto">
              <a:spcBef>
                <a:spcPts val="0"/>
              </a:spcBef>
              <a:spcAft>
                <a:spcPts val="0"/>
              </a:spcAft>
              <a:defRPr/>
            </a:pPr>
            <a:r>
              <a:rPr lang="en-GB" sz="32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world as the inevitable result of the natural sequence</a:t>
            </a:r>
          </a:p>
          <a:p>
            <a:pPr fontAlgn="auto">
              <a:spcBef>
                <a:spcPts val="0"/>
              </a:spcBef>
              <a:spcAft>
                <a:spcPts val="0"/>
              </a:spcAft>
              <a:defRPr/>
            </a:pPr>
            <a:r>
              <a:rPr lang="en-GB" sz="32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of events... rather than from the direct</a:t>
            </a:r>
          </a:p>
          <a:p>
            <a:pPr fontAlgn="auto">
              <a:spcBef>
                <a:spcPts val="0"/>
              </a:spcBef>
              <a:spcAft>
                <a:spcPts val="0"/>
              </a:spcAft>
              <a:defRPr/>
            </a:pPr>
            <a:r>
              <a:rPr lang="en-GB" sz="32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intervention of God.’                              </a:t>
            </a:r>
            <a:r>
              <a:rPr lang="en-GB" sz="20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Charles Darwin</a:t>
            </a:r>
            <a:endPar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395288" y="765175"/>
            <a:ext cx="8229600" cy="1143000"/>
          </a:xfrm>
        </p:spPr>
        <p:txBody>
          <a:bodyPr/>
          <a:lstStyle/>
          <a:p>
            <a:r>
              <a:rPr lang="en-GB" sz="5400" b="1" smtClean="0"/>
              <a:t>What is a warmonger?  </a:t>
            </a:r>
            <a:endParaRPr lang="en-GB" sz="5400" smtClean="0"/>
          </a:p>
        </p:txBody>
      </p:sp>
      <p:sp>
        <p:nvSpPr>
          <p:cNvPr id="47106" name="Content Placeholder 2"/>
          <p:cNvSpPr>
            <a:spLocks noGrp="1"/>
          </p:cNvSpPr>
          <p:nvPr>
            <p:ph idx="1"/>
          </p:nvPr>
        </p:nvSpPr>
        <p:spPr>
          <a:xfrm>
            <a:off x="-252413" y="2276475"/>
            <a:ext cx="9396413" cy="3849688"/>
          </a:xfrm>
        </p:spPr>
        <p:txBody>
          <a:bodyPr/>
          <a:lstStyle/>
          <a:p>
            <a:pPr lvl="1">
              <a:buFont typeface="Arial" pitchFamily="34" charset="0"/>
              <a:buNone/>
            </a:pPr>
            <a:endParaRPr lang="en-GB" smtClean="0"/>
          </a:p>
          <a:p>
            <a:pPr lvl="1">
              <a:buFont typeface="Arial" pitchFamily="34" charset="0"/>
              <a:buNone/>
            </a:pPr>
            <a:r>
              <a:rPr lang="en-GB" smtClean="0"/>
              <a:t>=  </a:t>
            </a:r>
            <a:r>
              <a:rPr lang="en-GB" sz="4000" smtClean="0"/>
              <a:t>Someone who engages in war because he enjoys it or gets some advantage out of it, careless of suffering.</a:t>
            </a:r>
            <a:endParaRPr lang="en-GB"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0" y="274638"/>
            <a:ext cx="9144000" cy="1143000"/>
          </a:xfrm>
        </p:spPr>
        <p:txBody>
          <a:bodyPr/>
          <a:lstStyle/>
          <a:p>
            <a:r>
              <a:rPr lang="en-GB" sz="4800" b="1" smtClean="0"/>
              <a:t>It will be my task today to show:</a:t>
            </a:r>
            <a:endParaRPr lang="en-GB" sz="4800" smtClean="0"/>
          </a:p>
        </p:txBody>
      </p:sp>
      <p:sp>
        <p:nvSpPr>
          <p:cNvPr id="48130" name="Content Placeholder 2"/>
          <p:cNvSpPr>
            <a:spLocks noGrp="1"/>
          </p:cNvSpPr>
          <p:nvPr>
            <p:ph idx="1"/>
          </p:nvPr>
        </p:nvSpPr>
        <p:spPr>
          <a:xfrm>
            <a:off x="0" y="1600200"/>
            <a:ext cx="9144000" cy="4525963"/>
          </a:xfrm>
        </p:spPr>
        <p:txBody>
          <a:bodyPr/>
          <a:lstStyle/>
          <a:p>
            <a:r>
              <a:rPr lang="en-GB" sz="3600" b="1" i="1" dirty="0" smtClean="0"/>
              <a:t>that although God sometimes requires one nation to fight against another nation, to go to war, he does not do so without just cause.</a:t>
            </a:r>
            <a:endParaRPr lang="en-GB" sz="3600" i="1" dirty="0" smtClean="0"/>
          </a:p>
          <a:p>
            <a:r>
              <a:rPr lang="en-GB" sz="3600" b="1" i="1" dirty="0" smtClean="0"/>
              <a:t>That in all his work there is mercy, even in war.  </a:t>
            </a:r>
          </a:p>
          <a:p>
            <a:r>
              <a:rPr lang="en-GB" sz="3600" b="1" i="1" dirty="0" smtClean="0"/>
              <a:t>The mercy does not dilute the judgment, but operates to rescue some</a:t>
            </a:r>
            <a:r>
              <a:rPr lang="en-GB" sz="3600" b="1" dirty="0" smtClean="0"/>
              <a:t>.  </a:t>
            </a:r>
            <a:r>
              <a:rPr lang="en-GB" sz="3600" dirty="0" smtClean="0"/>
              <a:t> </a:t>
            </a:r>
          </a:p>
          <a:p>
            <a:endParaRPr lang="en-GB" sz="36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0" y="274638"/>
            <a:ext cx="9144000" cy="922337"/>
          </a:xfrm>
        </p:spPr>
        <p:txBody>
          <a:bodyPr/>
          <a:lstStyle/>
          <a:p>
            <a:r>
              <a:rPr lang="en-GB" sz="4000" b="1" smtClean="0"/>
              <a:t>Moses’ final address to Israel </a:t>
            </a:r>
            <a:br>
              <a:rPr lang="en-GB" sz="4000" b="1" smtClean="0"/>
            </a:br>
            <a:r>
              <a:rPr lang="en-GB" sz="2800" smtClean="0"/>
              <a:t>Deuteronomy 7:1-6 and 22-26</a:t>
            </a:r>
            <a:endParaRPr lang="en-GB" sz="3600" smtClean="0"/>
          </a:p>
        </p:txBody>
      </p:sp>
      <p:sp>
        <p:nvSpPr>
          <p:cNvPr id="49154" name="Content Placeholder 2"/>
          <p:cNvSpPr>
            <a:spLocks noGrp="1"/>
          </p:cNvSpPr>
          <p:nvPr>
            <p:ph idx="1"/>
          </p:nvPr>
        </p:nvSpPr>
        <p:spPr>
          <a:xfrm>
            <a:off x="0" y="1341438"/>
            <a:ext cx="9144000" cy="4784725"/>
          </a:xfrm>
        </p:spPr>
        <p:txBody>
          <a:bodyPr/>
          <a:lstStyle/>
          <a:p>
            <a:r>
              <a:rPr lang="en-GB" sz="2400" b="1" i="1" smtClean="0"/>
              <a:t>‘When the LORD your God brings you into the land ....and drives out before you ... seven nations larger and stronger than you... you must destroy them totally.  Make no treaty with them and show them no mercy.  Do not intermarry with them ... for they will turn your sons away from following me to serve other gods and the LORD’s anger will ...quickly destroy you...Break down their altars, smash their sacred stones, cut down their Asherah poles and burn their idols in the fire.  For you are a people holy to the LORD.</a:t>
            </a:r>
            <a:endParaRPr lang="en-GB" sz="2400" i="1" smtClean="0"/>
          </a:p>
          <a:p>
            <a:r>
              <a:rPr lang="en-GB" sz="2400" b="1" i="1" smtClean="0"/>
              <a:t>He will give their kings into your hand and you will wipe out their names from under heaven...The images of their gods you are to burn in the fire.  Do not covet the silver or gold ... for it is detestable.  Do not bring a detestable thing into you house or you, like it, will be set apart for destruction.  Utterly abhor and detest it, for it is set apart for destruction.’</a:t>
            </a:r>
            <a:endParaRPr lang="en-GB" sz="2400" i="1"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GB" sz="6000" b="1" smtClean="0"/>
              <a:t>Rules for war</a:t>
            </a:r>
            <a:endParaRPr lang="en-GB" sz="6000" smtClean="0"/>
          </a:p>
        </p:txBody>
      </p:sp>
      <p:sp>
        <p:nvSpPr>
          <p:cNvPr id="3" name="Content Placeholder 2"/>
          <p:cNvSpPr>
            <a:spLocks noGrp="1"/>
          </p:cNvSpPr>
          <p:nvPr>
            <p:ph idx="1"/>
          </p:nvPr>
        </p:nvSpPr>
        <p:spPr>
          <a:xfrm>
            <a:off x="0" y="1600200"/>
            <a:ext cx="9144000" cy="4525963"/>
          </a:xfrm>
        </p:spPr>
        <p:txBody>
          <a:bodyPr rtlCol="0">
            <a:normAutofit fontScale="92500" lnSpcReduction="10000"/>
          </a:bodyPr>
          <a:lstStyle/>
          <a:p>
            <a:pPr fontAlgn="auto">
              <a:spcAft>
                <a:spcPts val="0"/>
              </a:spcAft>
              <a:buFont typeface="Arial" pitchFamily="34" charset="0"/>
              <a:buNone/>
              <a:defRPr/>
            </a:pPr>
            <a:r>
              <a:rPr lang="en-GB" i="1" dirty="0" smtClean="0"/>
              <a:t>    There were </a:t>
            </a:r>
            <a:r>
              <a:rPr lang="en-GB" b="1" i="1" u="sng" dirty="0" smtClean="0"/>
              <a:t>two types of war </a:t>
            </a:r>
            <a:r>
              <a:rPr lang="en-GB" i="1" dirty="0" smtClean="0"/>
              <a:t>which the LORD helped Israel to fight:</a:t>
            </a:r>
          </a:p>
          <a:p>
            <a:pPr fontAlgn="auto">
              <a:spcAft>
                <a:spcPts val="0"/>
              </a:spcAft>
              <a:buFont typeface="Arial" pitchFamily="34" charset="0"/>
              <a:buNone/>
              <a:defRPr/>
            </a:pPr>
            <a:endParaRPr lang="en-GB" dirty="0" smtClean="0"/>
          </a:p>
          <a:p>
            <a:pPr fontAlgn="auto">
              <a:spcAft>
                <a:spcPts val="0"/>
              </a:spcAft>
              <a:defRPr/>
            </a:pPr>
            <a:r>
              <a:rPr lang="en-GB" dirty="0" smtClean="0"/>
              <a:t> war with their neighbours </a:t>
            </a:r>
          </a:p>
          <a:p>
            <a:pPr fontAlgn="auto">
              <a:spcAft>
                <a:spcPts val="0"/>
              </a:spcAft>
              <a:buFont typeface="Arial" pitchFamily="34" charset="0"/>
              <a:buNone/>
              <a:defRPr/>
            </a:pPr>
            <a:endParaRPr lang="en-GB" dirty="0" smtClean="0"/>
          </a:p>
          <a:p>
            <a:pPr fontAlgn="auto">
              <a:spcAft>
                <a:spcPts val="0"/>
              </a:spcAft>
              <a:defRPr/>
            </a:pPr>
            <a:r>
              <a:rPr lang="en-GB" dirty="0" smtClean="0"/>
              <a:t>war with the Canaanites whom Israel was required by God to oust from that land</a:t>
            </a:r>
          </a:p>
          <a:p>
            <a:pPr fontAlgn="auto">
              <a:spcAft>
                <a:spcPts val="0"/>
              </a:spcAft>
              <a:defRPr/>
            </a:pPr>
            <a:endParaRPr lang="en-GB" dirty="0" smtClean="0"/>
          </a:p>
          <a:p>
            <a:pPr fontAlgn="auto">
              <a:spcAft>
                <a:spcPts val="0"/>
              </a:spcAft>
              <a:buFont typeface="Arial" pitchFamily="34" charset="0"/>
              <a:buNone/>
              <a:defRPr/>
            </a:pPr>
            <a:r>
              <a:rPr lang="en-GB" dirty="0" smtClean="0"/>
              <a:t>			&amp;  </a:t>
            </a:r>
            <a:r>
              <a:rPr lang="en-GB" b="1" i="1" u="sng" dirty="0" smtClean="0"/>
              <a:t>two types of rules</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http://t0.gstatic.com/images?q=tbn:ANd9GcQXtXAWJFvf-yvvwc03Y8pmi3I5fuXtbED8H85G--bRjdc5BjcL30Iwf1zi"/>
          <p:cNvPicPr>
            <a:picLocks noChangeAspect="1" noChangeArrowheads="1"/>
          </p:cNvPicPr>
          <p:nvPr/>
        </p:nvPicPr>
        <p:blipFill>
          <a:blip r:embed="rId2" cstate="print"/>
          <a:srcRect/>
          <a:stretch>
            <a:fillRect/>
          </a:stretch>
        </p:blipFill>
        <p:spPr bwMode="auto">
          <a:xfrm>
            <a:off x="0" y="0"/>
            <a:ext cx="2936875" cy="2852738"/>
          </a:xfrm>
          <a:prstGeom prst="rect">
            <a:avLst/>
          </a:prstGeom>
          <a:noFill/>
          <a:ln w="9525">
            <a:noFill/>
            <a:miter lim="800000"/>
            <a:headEnd/>
            <a:tailEnd/>
          </a:ln>
        </p:spPr>
      </p:pic>
      <p:sp>
        <p:nvSpPr>
          <p:cNvPr id="2" name="Title 1"/>
          <p:cNvSpPr>
            <a:spLocks noGrp="1"/>
          </p:cNvSpPr>
          <p:nvPr>
            <p:ph type="title"/>
          </p:nvPr>
        </p:nvSpPr>
        <p:spPr>
          <a:xfrm>
            <a:off x="3038475" y="0"/>
            <a:ext cx="3168650" cy="3141663"/>
          </a:xfrm>
        </p:spPr>
        <p:txBody>
          <a:bodyPr rtlCol="0">
            <a:normAutofit fontScale="90000"/>
          </a:bodyPr>
          <a:lstStyle/>
          <a:p>
            <a:pPr fontAlgn="auto">
              <a:spcAft>
                <a:spcPts val="0"/>
              </a:spcAft>
              <a:defRPr/>
            </a:pPr>
            <a:r>
              <a:rPr lang="en-GB" sz="5300" b="1" dirty="0" smtClean="0"/>
              <a:t>Rules for war with Canaanites</a:t>
            </a:r>
            <a:r>
              <a:rPr lang="en-GB" b="1" dirty="0" smtClean="0"/>
              <a:t/>
            </a:r>
            <a:br>
              <a:rPr lang="en-GB" b="1" dirty="0" smtClean="0"/>
            </a:br>
            <a:r>
              <a:rPr lang="en-GB" b="1" dirty="0" smtClean="0"/>
              <a:t> </a:t>
            </a:r>
            <a:r>
              <a:rPr lang="en-GB" sz="2200" dirty="0" smtClean="0"/>
              <a:t>Deuteronomy 20:16-18</a:t>
            </a:r>
            <a:endParaRPr lang="en-GB" sz="3100" dirty="0"/>
          </a:p>
        </p:txBody>
      </p:sp>
      <p:sp>
        <p:nvSpPr>
          <p:cNvPr id="51203" name="Content Placeholder 2"/>
          <p:cNvSpPr>
            <a:spLocks noGrp="1"/>
          </p:cNvSpPr>
          <p:nvPr>
            <p:ph idx="1"/>
          </p:nvPr>
        </p:nvSpPr>
        <p:spPr>
          <a:xfrm>
            <a:off x="0" y="3213100"/>
            <a:ext cx="9144000" cy="4652963"/>
          </a:xfrm>
        </p:spPr>
        <p:txBody>
          <a:bodyPr/>
          <a:lstStyle/>
          <a:p>
            <a:pPr>
              <a:buFont typeface="Arial" pitchFamily="34" charset="0"/>
              <a:buNone/>
            </a:pPr>
            <a:r>
              <a:rPr lang="en-GB" b="1" smtClean="0"/>
              <a:t>	“In the cities of the nations the LORD your God is giving you as an inheritance, do not leave alive anything that breathes.  Completely destroy them ... as the LORD your God has commanded you.  Otherwise they will teach you to follow all the detestable things they do in worshipping their gods, and you will sin against the LORD your God.”</a:t>
            </a:r>
            <a:endParaRPr lang="en-GB" smtClean="0"/>
          </a:p>
          <a:p>
            <a:endParaRPr lang="en-GB" i="1" smtClean="0"/>
          </a:p>
        </p:txBody>
      </p:sp>
      <p:sp>
        <p:nvSpPr>
          <p:cNvPr id="51204" name="AutoShape 4" descr="data:image/jpg;base64,/9j/4AAQSkZJRgABAQAAAQABAAD/2wCEAAkGBhMSERUTExEWFRQVFxYWFRgYGBwYGBkaHRsYGBcZFhgXGyYgGRkkHBcaIC8gIycpLCwsFx4xNTAqNSYrLCkBCQoKDgwOGg8PGi4kHyAqKSwqKSk1LSwsKSwpLCwpLCwsLCk0LCwsKSwsLCksKSwsLCksLCwpLCkpLCwsLSwpKf/AABEIAOQA3QMBIgACEQEDEQH/xAAbAAEAAgMBAQAAAAAAAAAAAAAABQYCAwQHAf/EAE0QAAIBAwIDBQUEBwUCDAcAAAECAwAEERIhBRMxBiJBUWEUMnGBkRUjUnIHM0JiobHBJEOCkqJj4RY0RFNUk5Sys9Pw8RdFc4PC0dL/xAAaAQEAAwEBAQAAAAAAAAAAAAAAAgMEAQUG/8QAKBEAAgIBBAICAQQDAAAAAAAAAAECAxESEyExBFEUQTIiM0NhI0JS/9oADAMBAAIRAxEAPwD02lKV6B54pSoDtfx6e1SMwwq/Mbl63fSkTHAQyADJUnI2I3wPEVxtJZZ1Jt4RP0qqdiOJTtJcwXM3NkjaKRW0hBokU5CqOiq6MB8atdchJTWpHZRcXhilKVIiKUpQClKUApWi+vBEmpsYLKvecRqC3izsCANvLyrXHxeErkyBe67HOSAF16iHC6WBWN3XG7IuoDFQc0nhk1BtZR10rm+1If8AnN8ZwEkLe8y+6EznKttjOFJxgZrJeJRF9AfJwp1blDqdI1AbGGJZwMjIBBBIwcNyPsbcvRvpXL9rQ5Qay2sgAqjld0Mo1Npwo0YJ8RqXIGa+vxSEf3g8Md2Q5JBOFwnfxpIOnOCCDg7U3I+xty9HTStcl3GpAaQAsAR1xpLKmrUAQFyw6kZyPjWiHi8LOEDnJ8dLgZyBpIKgq3eXqBkuoGSQKbkRty9Gy+uCkZYDJygG2feZVzjIz12GRk4FcFhxduWzyYfTC02BsRpCnQzcmId7UQDy8jlPnJGB3Wd/HMmpTlTGrsHUqAjKGIfUNPuuNS5OAwzsa1wX9uhRFwvN19IyN1MSaZFKBsnnKBqGNwP2hmqby8plsVhYaPtzxDku0cq6nVdeY1OnTpc5KvJkY0HoxzlemTjE8biyQElJyunurlg7iNCv3mMEn9rHyxX2xuLZkTSqKrqjKrRFCRNy16FME/eRqwBOMqCQCDWvh3sueYjK3OkUhjH+0Sjx4+6XTkvGVd921R9492oapeyemPoScdjwdIJblGVQcAEDTkHS5YEa18MeRNLrj0cc8sR3EascruzOoV2QKcAnQwI36o48DjC34lauqOEQa4s/qskL9z90VVCzEiVCNIIIUHcYx03V9CNKOFZHBlB06o93RVYBVIZ3knXGN++T4791S7yc0x6wYJxpMHVFIhDaSvcJH3lxHln1hAP7OT12JABbIros7nmRRyaSmtFfSSCVyM4JXY/765pL21/aMWCSxJiODuzl88vdMys2v3TzGOTk11wadK6AAgBCgDSBgkEaSAVIYEEEAgggip1t55ZCxLHCM6UpV5QK03lmksbRyKGR1Ksp8Qev/vW6lAebCd7G7V5CW5AEU7+MlrIfupz5mN173wk8CK9JBzuKrPbeyxGt0BkwZ5oxnVA+BKCPHTgSY/cPnXN2P4jyXFk7ZTSXtGJzlBu0JPiUzkeaH92ssHtz230+jTNbkNf2uy30pStRmFKUoDk4pxaG2jMs8gjQYGT5noABuSfIAmuHhvbKznYJHcLrPRHzG5+CyBSflmtFtALrijFhmOwRQoPT2iUai2OmUjAA8i5qd47b2siLHdrEyyOI0WQA6nb3VTO+rbw32rJPyNMsJGyvxtUctmbIDjIzpYMPRhnB9evSuKfg0LBsJpZoXgDZJ0qVdRjJ3ChyAM9PgCOKwlhtVmiW4eZYkaeNN5JFiUlHRXzmXTIjADOoZCnwr7xXtXDDHG6EzPPj2aOLvNMTuNHkvmx2Hx2qxShNZKnCyDwd01jCqsTlRszO0jBhgyMGLk7H718nxDfCq8O0tq7MLS1ubroM26tyUKsrgpJIyoDrRWyCcla7LLsdJcMJuJMJTnUlqp/s8XlqH984/E23XArp472l5beyWSLJd4wFH6q3HQSTkbKB1CdW2GN6zysTeII0xqaWqbHAhBNCjrFJGFYoY2dsq8QNswYBiGbSmgnfIHqa74+FxA5C/AFztqDIdILftGQ/FmHjitPA+FC2gSEMW0A6mPV2JLO59WZifnWfEuFJOAHLgrq0lTg7gY+OGVWHqvqa0uGF1yZVPnvg3GCFwudBXSiqRIMEBtUYGGw3eT56WHnXNacOSFdTnmNqRsgsTkMoiVV1sffjAAJ6hhsBgax2cgDMwDAMHULq7qhhpGnyK5cr5GQ+QxvtuExxoyIWGWRwT3irIQykZ6jUC2k/jbpmq3GXosUor7PtnZQpgKMZi5el3OrlIAjAq51YGkAnwwcEZJOuC2t2KFXVykjKMTZ1SfdSFG733jDlRHA6aB61ld8KEjIzyyEqrrtgA6kljyVAxsJmwMHGlQD72r59jR6gQzAK4YKAoGB7OQo22Gq2Q58iw8iGmXoao+zG04PbKylQuruRKTNknlNEQvvd5lMMeRudj5mtVvbWj8kaCO9E8GvWNZVFMZjye93LVTg4Pd3Hfw2dt2fiTR3nJTTg4XoptSo6eVpGCfHLHbYAeBIdmdiD72lUTVmOaIltIwZCJiS+Nyq7Yppl6GqPs1vw2zWIAlSmklW5vMLBRGCV7x16RDGNgcBd/GpKeCPUpYLlWVE7+BlXR1Re93m1wLtue4R51xycFVg4aRvvARIQqjVuxBXxjwXO4OemCK6RaAcrSxHKBVcqpyh05U5GM4RBqx4E4Odu6ZejmqPs0x2NuMgadyYv13TdPux39ipVAF6j511oFwNONJ1OMHUDrZpCQcnIJckY232qO/4PxEYYsw0GMZC7J3ABuNyAmCfEMdqkI4wowM41SNv5u7yHp5FyPlU4Jp8ohNprsypSlXFIpSlAfGUEEEZB2IPQjxB9K82vuFPE7WitpeEiexkP4Qe4pPjoP3beaMvnXpVQPbLhhkt+ZGMzW5M0X72B95H8HTK/HSfCs99euPHa6L6LNEuen2d3AOMLdW6TKNJOQ6eKONnQ+qsCPofGpCqL2U4iqXmFP3N9Fzk8uagGo/FoiCfWOr1U6bNyCkRthok0c/EeIJBE80jaUjUux9B5eZ8APEkVT7HgU94vtF1dXUJl7yQQzGJIo/2FYAd58bk+Zrv7QD2q8itOsMIW5uR4MckW8R9CVZyPJVrsteNiS6lt1jYiFV5kmRpDtuIwOpOnvE+HSqrZ84RbVDjLO3srwSG0Vo4lYBzrYszOzNsCzMx3OMfStYthNxRmcZW0gj5QPQSTGQu/5gkaqD+81SVh73yP9K60tEEjSBcO6qrHzC6iu3TbW2/r8KxT4Zvr5iVLifBzZySXiB5NMpkgijGXZ5xonhbwETycuTP7Laj8ensh2OFrruJVRruXUz6BhIgxLmGAHZU1E5P7RJJq1Vx8R4xBbjM88cQ/fdU+mo71HUyelLkokHaC7vrh7aZ24aF/uVB9plTxZZ2GnT6xgkefjVq4PwaG2j5cEYRScnxZj4s7Hdm9SarnaPtjw27jMamadlOqOS2gkd4pB7rxvpADA+uD0O1Ldr+S3guUJjuFjxLbSjTHLuc5HWKQ4yG8M4O1a6ZqP0Yr4OX2XGlcHA+MpdQiVAV3KujbPG67OjjwYH+h8a763J5MDWBSlKAUpSgFKUoBSlKAUpSgFKUoBSlKAUpSgPKLM+zpAScGxvjE+fCMyPF9OXKh+Fer4rzjt3bqLt4o0eVr23IkhhXXIHTCxzaegBB05OP1Qq19m+0sc0ccbyoLoIBLCWAkV1GJMpnONQJ+GDWWhaJSi/Zqu/XGMv6PvD+HMlzduy/rpI2VsjdBFGgHmMMr9fxCuHsQmbbnH3rmWacn0dzo/wBAWpvinFIIQDNPHH+d1XI9NR3qP7KQ6LS3TIOhFUEEFWA2VgRsQwAb51CxYkTreYnbwHjKTRpOgbQ+rAIwdmKnoT4r9K7+NcX5Fu8yQyTlAMRxDLtkgbDy3yfIA7Gq32JGLGFfFOZGfikjof4iujgXEJGe4jkbLwzFQQMZjcCSLp4hW0/4M1TKGeS+M3Hgqo4hxy/Y6rSW2gPRElW2Yj9+V1aU/wCBRmrF2X7EJCzSXNlZq2xVg0lxJnxLyXA6/lFSNpxsvPNAdStFy2G/vo4yHHpqDKfVfWtNzxZkuo4XXuTI/LfJzzE7zIR03TvA/utXNLO60d09wiEAsqBm0oMhQSckKo8zg7DyqD7QXU9s3tSsXt1AFxDjdUBOZoiN9S5yynqB4YqS4xwlLmFoX2DDZh7yMN1dT4MpwQfSuXs9eNPajnAGQcyGceBdGaOT5NjPwarCo0LiG/ilQ/d3qmOTHQyIhkhk+JjV1J8gtWiq12Pi/sFpqGSsSaSRuBp0qR5HQQPgastaaXxgzXLnIpSlXlApSlAKUpQClKUApSlAKUpQClKUAr6K+VzcUuOXBK/4I5G/yqT/AEoDzl7lp9V1M0kFrcpI0rxA651imaG3tkbfQzqwJAI15GMYNS9r2Ou2jSSNLOwWN0mii5OuRdByOfOGByRkNjOzEVP8A4GPs6yGlTLBAkkOrOgTGLZmUdcM5+GSRvg1QuOcKvZuR7bcytz1JSJl5UKzxsS8EscZ76FR3XzkgMR4V5Dnnk9ZRWMF87NzW/EEF09vA0yM8JkCiRToY7wyMuWjOcg+pFTk1mD02/lXH2X4jHPaxPFGIlwU5YwBGyEo8e23dYEevXxqVrLrcZcFZB2vDBDrAyA8jSYPQM2NWn0Jy2PNjXFZ2bLeXD6cJJHb4Pmy81WHxC6PqKtBXPWud7IeBxWiF6f5HMFbu48X9u4/bhuI29QDFIv0Or/NXztHHvat4rdwY/xakb/S5qdazOc6ckZwdvnisJLDVjKZ0sGGfAjOD8dzV+uPs4Y1E8AsyFuNakCW5uHAYYOgkKDjyOkn4MKnls29BW5LIDrv/KoSuivsEDeXvszQ5jAtiREzj+6YlVi1DoIj7uf2SV8DU3Wy8s0ljeKRco6sjDzVgQf4GoTstdO0GiQ6pYHe3lP4mjOkOfzJpf8AxVf4t2vKKLo/ZL0pStxmFKUoBSlKAUpSgMlOATjON8bdPHckAeAz6mvrjYZwT5jGCPAjBI/9eeaL7p2zuNtuu/4tumfnjG9fGACjByN98AZPjsNgOn9d81Tn/Jgux/jMaUpVxSKUpQCo/tDFqtLlR1aCZfrGwqQr4yBgQeh2PwOxrjOow7PyhrS3YdGghYfONT/WuDtxw4zWUugZkixPF+eI6wB8QCvwY1j2Bc/Z1up96JWgb4xO0R/7lWCvnX+mR6KKL+jriC825iB7k3LvIfVZFCy4+DqpP5/Wr1Xk3Dh7HeQr0W1vXtCf9hcDMWfQa4v8tes12aJS7FKUqBEUrCcNpbQQGwdJYEqDjYsAQSM+AIqAi4PxBz97xFUH4be2Qf65i5/hXUs/YLFSoY9nVH6y7u2/NcGP+EQQCtcCWUTD+1d4eD3rv9VeYg/Su4BO1WrccriVxH4TxQ3K/mXMEv8ABYfr61YoZ1cZVlYeakEfUVAdoF0XtjL+Jri3PweLmr/qg/jV/iy02orsWYsl6UpXuGEUpSgFKUoBSlKAzRcgg9DjooY56gBWGD0PXpg0dcAemR0C+PQqBgH4fHxr7F44znYjADHY52U7V9VsDvDO5wMBSN876fE1Q/3C9ftmqlKVeUClKUApSlAQlhcC0unic6YbpzLAx2UTEffQk9AWwJF88yDwrp4/20tbTCySgysVCxqQX7xCgt4RpkjvNgfHpXZeWccqGOVFdG2ZWAZT8QarPGOBQRmztoII4lmu42kCKF1LErznUerbxr1rz7/Fjlzyaa7eokP284efa7yMdZ7SOZP/AKkRdMj1GIzXofBuICe3hmH97FHJ/mUMf4moLt5wlmjS6iXVLbamKDrJEwHOQfvYUMPVMeNR36O+PIoFkzbYMlm56SQHvBAfxx5II66cHwrznzE1vlF6pSlVkTk4naSSJpjnaA5BLqqO2PEASAqM+eDUWvY2Nv1891cH/aTuF/yRFF/hU/SuqTQIiHshZL0s4P8AFGrn6uCa7YuFwr7sES/CNR/IV1Uplg+BcdBiq921YoltL4RXlszflZjCc+WOaKsVRPa6y5thdR4yWgl0/mCFkx66gD8qlXLEkzjWUddK5eE3fNgilznmRxvnz1KG/rXVX0R5wpSlAKUpQClKUBmn9QBtq3P7uRn61uijySCNwAd10bHPqc9D9K1REb5JHQ7bHY5BB8x5eNZifSe6c56kgdBnAAAAHUnp4mqJKTlwXxcVHk0UpSrygUpSgFKUoBUXx7grT8t45jDNCxeJwocAlSjB0bZlKkgjY+tSlK40msM6njlFaXtRfwbXPDjMB/e2bhwf/syYcH54qi2XEViiiuSrxx2/EWbSVw8cTSurIUGSCFlxp9MV63cXCopd2VFHVmIVR8SdhXlPFJ0lh4o0Lq6CZ5Y2U5GoRxSkqR176mvNvphWk4+0bqJubafovA/SrwzxusfGKYfzjr7/APFbhf8A0xf+rl//AIr7xlry5haO3t49M0ZHOmlAUB195Uj1Oxw3jjfwqVn7PK/DzZnTvbcjUBsDy9GoePUZqmdNcenkshGUu1gj4P0l8Mbb22Mfn1J/31FfJ/0mcNU49sVj/s1kk/8ADQ1GP2tNuoiv7OUT4AXlpz0nxsWhYdTjvFGwQPOvp/SHbQLqe2urdBgFmtiiDPTJU1YvFr/6KXKa/wBTqX9J9s7aLeG7uXABIit22BzgnmacA4O58qxt/wBJ0LFg1nfIUYo/9nLBWGMqxRjg4I29RWzstcSz3s117NJHbyQRRxvKQruUd2BEWdQVhJkE49312X3C+IQ3c8tolrJFOY3KyO6Mrqiozd0EHUFH0HrmG1Xqw+vZbplo1Jc+ge3Usn/FeGXUv70oW2T5GU5P0rXNecYmUqsNpa5BGp5HmcZ2yoRQufjtX0dszFj22zntR0MhAlgB6frY84HqQBVht7hZFDoyujbqykMp+BGxrXX41X1yZZ2TXawc3BeFi2t4oFJYRIqAnqcDqfn4V20pW0zilKUApSlAKUpQG2Edfe/w6dXy17Vi52HXOWHexnY7A6ds48vSidDtnptgN5noxA8PP+dHAAGOmW8APHJwBsBvn51T/IXfxmFKUq4pFKUoBSlKAVX+PdrlhcW8EZuLpukSnAQfjmfpGvx3P8a5e1HHHaUWVvKInK67ibb7iLw0525r+HkN/Uc/DLvhtmpjjubdCTly0yF3b8UjFss3xrF5Hk7f6YrLNdHj6/1S6Krf9heJX7E3s8S97UuGdwg/DHEMRgeZbLHbeu9ezt3CtxEsKzc+QkPmOBNLRIpJRc6QCCNKrV3tbxJV1Rurqf2lYMPqDitteTK+cvyPTjVGPRWuHcAvkhjT7VlTSiLpWOJlXSoXCsy5K7bZ3ro/4PXB97i16fytGg+gjqdpUN6fsltxIODsoBIkkt3d3BibXGJptSq2CNWlQATgkb+Zrq472fiu41SXUNDB0ZGKsrDOGUjx3qSpUXOTecktKxgrw7HEHP2jxD/tTf1FbE4DdR/qeK3QPlLy51+YdQf41O0qW7P2c0RIj7W4qgKtFZ3IxgMGeFj+ZGDL9DiqfHwrisTmW2tYbeRljV+VKghdgCJHeAjTuSGGkArgjcHFej19xVkfInHohKqMuyBi4xxOH9dbQ3S+Jt3Mcn/Vy91j6AipXg/a23uH5YLRzAZMMymOX4hW94eqk1vdgOpA+O3864OKcJhu00OA2DlGU4eNvBo3G6sPMfPNaa/OmvyWTNZ4cH+PBYaVU7HtDLaOIb5tUZOmK7xhW8kuB0jk/e91vQ1bK9aFkZrMTzZwcHhilKVMgKUpQGaJkEYz020hvH8J2P8ASjrgAYx12wF2ycd0bCsoR8fAbAFs+Q1beB6+VblXBPvZ2JEmn4ArpGPD+FZ5PE8l8VmGDkpSlaCgUpSgFRfabtFFZW7zynZRhF8XfB0ovqcfIAnwrfxjjMVrC00zhEX5knwVR+0x8BVVsrSe9nS7uk5UUZLW1sdyCdhLP4czHRf2c/Wi+6NUcvsvppdj/orfB1sJV51xBJeXUpLzMtvNIoZt9C7aNKjCj4VcuDNAcLHZPCN8arcRAf76ma+V4M7NR7MYaQBStV1PoQsEd8fsoAWPwBIB+tRA7Qzt7vDbn/G0MY/1S1Wotkm0icpUQvEbs/8AIVHxuVz/AKYyP41l7Zef9Ei/7Sf/ACKaWNRK0qMS9uvG0T5XAP8AOIV320jMuXTQfLUG/iKNYO5NlKUqJ0VB3HYu2kZnfnNqJYg3E2kZ3OAHAA9KnKjeLdmra5ZWnhEhUYGSw264wCAfnU4vH2RayRL9luFRe/FbjH/OSav/ABHNaw/BU6GxH5TH/wDial7bspZxnKWkAPny1J+pFSCWqDoij4KB/IVPWvbI6f6RDS9q+HyIY2uYXQjSyncEeRGOlcPDONCyGY5faOHAgHB1yWgPQ56vB6dVHmBVsC4owyMHcHYg9KlVc6nmJGypWLEjvilDKGUhlYAgg5BB3BBHUVlVMtre54ezC2hFxaMxYQh9EkJPvCIv3WjJ30ZGCTipCDt/a5CzGS1c7abiMxDPo+6H/NXuV+RCxcM8eyicH0WOlYxShgGUhlPQg5B+BGxrKryk2RrkEYz0206tvE6fHH+/wrbbIV693O4IHLJ3OxznOBg+mrFao8+HmuNtWT1AxkZ8+oxjPhWdkQPdI6LnAMYOM97vZ1EnOT6Vls/M1V/gaKUpWoyilKgO2HacWsQSMa7qbKW0YGWZ+mojwRc5JPlXG0llnUm3hEB2ovnuOIQx20C3HsWt5tb6I1kcBUXVggyKAWxjbPmKkYuK3v7XD1/w3SH+aCs+FdmlhtPZ1kdWYapJUbEjSNgu+rfcn+G1aE7IsP8A5jf/ADmU/wADHivAutVsm2e1VW64pImLO4dgdcJjPkWV8/NDXRUTa8GmRgfbp3UHdZFhbI8tQjBFS1ZpY+i9ClKVEkKUpQClKUApSlAKUpQClKUApSlAK5OKXsEaf2iSJEY4+9KhSfLD7Guuqn2/4fNKIOUrko0rakjWRlYxMqZVzjSWOCfDr4CpwWZYZGTwjrHZKIfe2Uz2rN3gYGBhbI2LQnMbD4Y+NbB2quLTa+g1xj/lNuCygec0PvJ8VyKrkUl/GIol4eVS10vEA2dRFtIDGx1HUOY+NQwDjHWrH2S4tdTxt7VamB0wpJOznxKr1A6b5I32rZC6yrlPKMsqoWdrDLPw7icU8YkhkSWNuhVsjI9Qchh8iK6kk0+6AvnpGM+VUTinAZLdzd8PGmXIMsAIWK4X9oFcYWTHRhVk7O9pIb2PXESCp0yRsMSRt4q6+B679DivSpuhcs/ZgtqnVx9EpSpn7Nj8v4mo+Z7V3NvzcSFjHpVirhgglIBHQ6GDZHgas3kQ2ZFP7XdsBbjkW5WS9kKrFFu2nUR35APdUDffGfhWngfZYQuZ5pGuLpxh5n8B+GJekaeg/wB1WbgnZnhtuoaAp9+5AkMutpX3yokZiXPdbu5PQ+tdnMse7iVW1pLIpV9QKxkCVgVyDpLAGsHkblvC4RtoUK+X2RNKsFpw63lRZE7yOqujAnBVgCpHxBrG8sraJQ0ndBZEBJPvOwRBt5swHzrH8WZp34kDSp2ztLaXXyzq5btG+Ce6641KfUZH1r7e2ltFG8sh0pGCzsWOFAGSTj03p8WY34kDSrKOCw/hP1NPsSL8J+pp8WY34lapUzxJbK3AaeWOEHIBklCA43IGojJ+Fdg4LD+E/U0+LMb8StUqy/YkX4T9TT7Ei/CfqafFmN+JWqVZfsSL8J+prW3DrcOIyQHYMyrr7xVcBiFzkgFhk+GR50+LMb8SvUqyLwaE7gZH5j/+6+/YkX4T9TT4sxvxK1SpuaKzSRYmlRZX9yMyAO35VJyfkK6vsSL8J+pp8WY34lapVl+xIvwn6mtVxYWyadZC62CJqfGpiCQq5O7EA7DyNPizG/Er9KsK8NtyxQEF1AZl194A5CkjOQDpOD44PlXy0sLaVA8ZDoc4ZX1KcEg4IODggj5U+LMb8Sv0qy/YkX4T9TXNa21tJzNBzynMcm7DSwCsRv6MDkbb0+LMb8SDqu8c7CwXMvNLyxSEAOYX0a8e6XGDkjcZr0ccFh/CfqafYkX4T9TUo0WReUzjug+GjvqJXszCLn2nvczmNJ73d1NEkB28tCD55NS1K3mU8m/RZLGzxG7YiZUk9gRsCMxM7cx4Tk6pyxIfowUAAYJJ3Q8SaaK1mkILnhXEpGIAUbtb+CgAfKvRo+CwKkaCCPRE2qJdAwjZJDJkd05J3HnWb8OhA3ijACNHuq4EbYLp02Q6RkdNhQ4VqXiz2fBIpYwutLa1VS3uqWEUet/3V1aj6Kar1/xCUtLbSXftIiveE6WKxhsvKruPugBjK7A7jHU16FPcwAx27aPvlcRx4yrqqjUAMadIUjbyrC17OWsW0drCgyp7saLupLIdh1DEkeRNARHYbpenzv7r+BUf0qoX3DpY4ePa7yWULGwKssQDlrSEh20ICGA7oxgYG4Jr1GGKNCVUKpYs5AABYkjUxA6nJGT61i1hGdeY0PN/WZUd/ACjXt3u6AN/ACgPPeI9pr2xS5SWdZZBbWsyERKFiaWdoJOWu2tEGlhrbJxuQDVh7E3lw3NS4uBIwKvHGzRNPHGQRmb2dQg1MpIABwBjUfCxS2MbElo0YlDGSVBJQ7lCSN1J8OlaeHcMt7fKQRRQ6u8VjVUz4ZIUDPXGaAo0N7YPNfS8ReIy897RIpO8yQjCxpFFux5meZlRvrH4a+w9pZ2uIX9qVI34hJZeyhY8LHGJly5I5nNZolOxAAcDB61fG4bEZBMYozKBgSFF1geQfGQPnXHfcJs0L3UsEAZBzHlaNdQEffDF8Z7ukHPoKA84tO2N/Ba293LcCb2i1upFjZEVFMfLMLkoAxbSzM++MZwBjNSM/aS6gmktfb1lLvYos7JFiEz+0cxgsYC4+5UKr5wZFySDvfo+GQFI8Qx6EUiMaBhVZcEKMbAqcEDqDWiPstZqrItnbhGGllESBWGdWGAXBGd8HxoCiW3G72WaK1jvySb27gabREzGGKJHGdKhOYC2xxgEjIOMV29meN3N08ETzlWazui0ipHzOZHdJAHGpCAdKnK40knpsMWzh1nZpK0cMUKyQ6WYJGqlC64U7AYJRcbeAxXfb2Eae5Gi41e6oHvNrfoPFu8fM70B5Zwm/uLPhduEuJXNxdPAMLDmILJcluVrCpqdowMyEgasgbYMjd8Wv/Zo0F2jyLJL7SIZbcXSxBQyIrSKIjIoddbBR1XHXJvz8JhMRhMMZiOcxlFKHJ1HKkY3Yk/HeuWbspZPGsbWdu0aElEMSFVJ6lV04BON8daApt5wpbyzt4oI1nmu4I3a9mVVkjjXTplfHfaYasKAcZBJIA3vXE5J0jHs8ccsmQCJJDEMb5OpY336bY8etbo7CNWDiNA4QRhgoBCA5CAgbLnfHSt9DpXkvuJ5GbK1AyMkXbnbxwPZRmvn6QLQvYTOn6yDTcxeeuFhKMep0Ff8VTVjfxzJricOmXXI6ZRmRhv5MpHyrc6AgggEEYIPQjxBoDx2LjEqTyXyE8zi0c8Vmp2wUkghtCR4ZR2lPpmpri3EJrJZbe3uVgj4bZwPGjIjG6YhwA2rcKTGE7m+qQ79BV8+zrccscuIezgNEMKOUNJQFB+wNOR8jUbcX/DZx7Uz2s4tj+tGiUxHIxhlyVOcUOFZveN3ouLmYXOm3gvrS3WLQhyJfZhMJGK50gS5XSQdTEkkYFWPtjwcGwuxE5hLpLJIUVMyHlkMH1qfeVQCRg4AwRUnbx286uVSN1MrczujBliYIS2RuytEBn9wY6Cu6WIMpVgCrAggjIIOxBHiMUBC9ird1sbfXM8paKNgXCAgFFIUaFAwPDOT5k1OVjFEFUKoCqoAAAwABsAAOgxWVDopSlAKh+11iZbKdFleI8tzqTTkjS2VOtWGk9DtnyIqYr46AggjIOxB3BHrQHllrw+cjgiR3bh5IZX5jrGzRxm3hJWIBAu3RSwbGok5onay5liWN732dora5laXESvPJFPLAqfeKUUDlBn0jJ1joK9PS1RdOEUaBpTAA0jAGF8hgDYeQrRPwaB8B4ImCsXXVGpwzHLMMjZidyepNDhQ4LeWe+4XcG9mzPZySEIIguQtozqmYiQkhOWBJP4SvSpz9IF7cIkSwTKmpmMqrLFDO8YXfkNOCowxXJ2OMbjNWWKwjXRpjReWCqYUDSpxkLgd0HA2HkK18Q4RBOAJ4I5QpyBIiuAfMBgcGgPMJe0t04ggtryRFFnDOk87wR6tZfMly0quzhAqjRGuSS2WGxqcNk0nGLaZL6UrJZySroEWgqslsSi5jJ5T51Hct5MKuV3waCUKJIInCe4HjVgv5dQ7vQdPKuj2ddQfSuoAqGwNQU4JAPUAkDb0FAVrtVxRxc29sLr2SOVJ5XmGgOeXywI4zKCqk8wsSQThNvE1wpxJ7ns680jh5JLCVnYYGW5T6tl265G3lVvveHRTALLEkig5AdQ4B8wGBwfWso7KNUMYjUIdWVCgKdRJbK4xuSc+eTQ6ebXPamazRuVfre5tDKxYRabd+ZBGj/cgYiIldtDZP3J361k/aWaF7iD7R5iCWxjNywhJhWYSc1+4gRQSgVdYIUsCc16Fa8HgiVljgiRX98IiqG8DqAHe+dYQ8BtkUqltCqsullWNACuSdJAGCMknHrQ4VnsFj2niOLk3OJoF5pKEkCBDgmJQpKlmXYD3d981DWXaO4W6/wCP8wnictr7IVjOISz97YczuLhtWcALjHjXotnw6KEaYokjHkihRt02UCo3gPZiO2eaTCNLLNNLzNADhZG1aNW5IHx+VAUu34xxCPhn2k14Zc27kxGJAqMZEWOQaVBJRdbNqbB26CsoO0d1FBKHvVLyyWyRF3gllto5H5bzTGBFiAOe6veAbGWbOK9HitUVNCoqoBgKAAuPLA2xXPBwS3RGjS3iVH99FjUK35lAw3zoCj9ouNzQCC2gvZJ+bLMrTB7ZZFKIjLA0rIIkzq1ElGfSMBTnNZRcdlc21vLxRI/uZ3luYTFiSWORV5SvKhTuK2WwoLYzhRkVdfsK25XJ9mh5Oc8vlry8+ejGM/KspuDQPGsTQRNGmNKGNSi46aVIwPlQHknCuP3Xs9pbW85j1W0lxzQ8MSPI1xKGaR5lb7tMaikaFjzBuoGaleMcdvG9rmhv8xWllbT5iVCkspEjFhqDYhYISQNz3cEYOfRbjglvIqo9vE6KSVVo1ZVJ3JUEYB+FbmsIyGBjQh1CONIwygEBW23XBIwdtzQFMt+DluNT6rqV43tInaNhEUZGluV5LDlZMQztvq7xyTX3hvZlbyaad4Ugtnh9mjjjIDSqsgYSyGPuqAUwijJAZsnfFXVbdQ2sKobSF1YGdIJIXPXAJJx6mlvbJGoREVEUYVVAVQPIAbAUOmnh3DUgUpGCAzySHJz3pHaR+vhqY7V1UpQClKUApSlAKUpQClKUApSlAKUpQClKUApSlAKUpQClKUApSlAKUpQClKUApSlAKUpQH//Z"/>
          <p:cNvSpPr>
            <a:spLocks noChangeAspect="1" noChangeArrowheads="1"/>
          </p:cNvSpPr>
          <p:nvPr/>
        </p:nvSpPr>
        <p:spPr bwMode="auto">
          <a:xfrm>
            <a:off x="77788" y="-1073150"/>
            <a:ext cx="2105025" cy="2171700"/>
          </a:xfrm>
          <a:prstGeom prst="rect">
            <a:avLst/>
          </a:prstGeom>
          <a:noFill/>
          <a:ln w="9525">
            <a:noFill/>
            <a:miter lim="800000"/>
            <a:headEnd/>
            <a:tailEnd/>
          </a:ln>
        </p:spPr>
        <p:txBody>
          <a:bodyPr/>
          <a:lstStyle/>
          <a:p>
            <a:endParaRPr lang="en-GB">
              <a:latin typeface="Calibri" pitchFamily="34" charset="0"/>
            </a:endParaRPr>
          </a:p>
        </p:txBody>
      </p:sp>
      <p:sp>
        <p:nvSpPr>
          <p:cNvPr id="51205" name="AutoShape 6" descr="data:image/jpg;base64,/9j/4AAQSkZJRgABAQAAAQABAAD/2wCEAAkGBhMSERUTExEWFRQVFxYWFRgYGBwYGBkaHRsYGBcZFhgXGyYgGRkkHBcaIC8gIycpLCwsFx4xNTAqNSYrLCkBCQoKDgwOGg8PGi4kHyAqKSwqKSk1LSwsKSwpLCwpLCwsLCk0LCwsKSwsLCksKSwsLCksLCwpLCkpLCwsLSwpKf/AABEIAOQA3QMBIgACEQEDEQH/xAAbAAEAAgMBAQAAAAAAAAAAAAAABQYCAwQHAf/EAE0QAAIBAwIDBQUEBwUCDAcAAAECAwAEERIhBRMxBiJBUWEUMnGBkRUjUnIHM0JiobHBJEOCkqJj4RY0RFNUk5Sys9Pw8RdFc4PC0dL/xAAaAQEAAwEBAQAAAAAAAAAAAAAAAgMEAQUG/8QAKBEAAgIBBAICAQQDAAAAAAAAAAECAxESEyExBFEUQTIiM0NhI0JS/9oADAMBAAIRAxEAPwD02lKV6B54pSoDtfx6e1SMwwq/Mbl63fSkTHAQyADJUnI2I3wPEVxtJZZ1Jt4RP0qqdiOJTtJcwXM3NkjaKRW0hBokU5CqOiq6MB8atdchJTWpHZRcXhilKVIiKUpQClKUApWi+vBEmpsYLKvecRqC3izsCANvLyrXHxeErkyBe67HOSAF16iHC6WBWN3XG7IuoDFQc0nhk1BtZR10rm+1If8AnN8ZwEkLe8y+6EznKttjOFJxgZrJeJRF9AfJwp1blDqdI1AbGGJZwMjIBBBIwcNyPsbcvRvpXL9rQ5Qay2sgAqjld0Mo1Npwo0YJ8RqXIGa+vxSEf3g8Md2Q5JBOFwnfxpIOnOCCDg7U3I+xty9HTStcl3GpAaQAsAR1xpLKmrUAQFyw6kZyPjWiHi8LOEDnJ8dLgZyBpIKgq3eXqBkuoGSQKbkRty9Gy+uCkZYDJygG2feZVzjIz12GRk4FcFhxduWzyYfTC02BsRpCnQzcmId7UQDy8jlPnJGB3Wd/HMmpTlTGrsHUqAjKGIfUNPuuNS5OAwzsa1wX9uhRFwvN19IyN1MSaZFKBsnnKBqGNwP2hmqby8plsVhYaPtzxDku0cq6nVdeY1OnTpc5KvJkY0HoxzlemTjE8biyQElJyunurlg7iNCv3mMEn9rHyxX2xuLZkTSqKrqjKrRFCRNy16FME/eRqwBOMqCQCDWvh3sueYjK3OkUhjH+0Sjx4+6XTkvGVd921R9492oapeyemPoScdjwdIJblGVQcAEDTkHS5YEa18MeRNLrj0cc8sR3EascruzOoV2QKcAnQwI36o48DjC34lauqOEQa4s/qskL9z90VVCzEiVCNIIIUHcYx03V9CNKOFZHBlB06o93RVYBVIZ3knXGN++T4791S7yc0x6wYJxpMHVFIhDaSvcJH3lxHln1hAP7OT12JABbIros7nmRRyaSmtFfSSCVyM4JXY/765pL21/aMWCSxJiODuzl88vdMys2v3TzGOTk11wadK6AAgBCgDSBgkEaSAVIYEEEAgggip1t55ZCxLHCM6UpV5QK03lmksbRyKGR1Ksp8Qev/vW6lAebCd7G7V5CW5AEU7+MlrIfupz5mN173wk8CK9JBzuKrPbeyxGt0BkwZ5oxnVA+BKCPHTgSY/cPnXN2P4jyXFk7ZTSXtGJzlBu0JPiUzkeaH92ssHtz230+jTNbkNf2uy30pStRmFKUoDk4pxaG2jMs8gjQYGT5noABuSfIAmuHhvbKznYJHcLrPRHzG5+CyBSflmtFtALrijFhmOwRQoPT2iUai2OmUjAA8i5qd47b2siLHdrEyyOI0WQA6nb3VTO+rbw32rJPyNMsJGyvxtUctmbIDjIzpYMPRhnB9evSuKfg0LBsJpZoXgDZJ0qVdRjJ3ChyAM9PgCOKwlhtVmiW4eZYkaeNN5JFiUlHRXzmXTIjADOoZCnwr7xXtXDDHG6EzPPj2aOLvNMTuNHkvmx2Hx2qxShNZKnCyDwd01jCqsTlRszO0jBhgyMGLk7H718nxDfCq8O0tq7MLS1ubroM26tyUKsrgpJIyoDrRWyCcla7LLsdJcMJuJMJTnUlqp/s8XlqH984/E23XArp472l5beyWSLJd4wFH6q3HQSTkbKB1CdW2GN6zysTeII0xqaWqbHAhBNCjrFJGFYoY2dsq8QNswYBiGbSmgnfIHqa74+FxA5C/AFztqDIdILftGQ/FmHjitPA+FC2gSEMW0A6mPV2JLO59WZifnWfEuFJOAHLgrq0lTg7gY+OGVWHqvqa0uGF1yZVPnvg3GCFwudBXSiqRIMEBtUYGGw3eT56WHnXNacOSFdTnmNqRsgsTkMoiVV1sffjAAJ6hhsBgax2cgDMwDAMHULq7qhhpGnyK5cr5GQ+QxvtuExxoyIWGWRwT3irIQykZ6jUC2k/jbpmq3GXosUor7PtnZQpgKMZi5el3OrlIAjAq51YGkAnwwcEZJOuC2t2KFXVykjKMTZ1SfdSFG733jDlRHA6aB61ld8KEjIzyyEqrrtgA6kljyVAxsJmwMHGlQD72r59jR6gQzAK4YKAoGB7OQo22Gq2Q58iw8iGmXoao+zG04PbKylQuruRKTNknlNEQvvd5lMMeRudj5mtVvbWj8kaCO9E8GvWNZVFMZjye93LVTg4Pd3Hfw2dt2fiTR3nJTTg4XoptSo6eVpGCfHLHbYAeBIdmdiD72lUTVmOaIltIwZCJiS+Nyq7Yppl6GqPs1vw2zWIAlSmklW5vMLBRGCV7x16RDGNgcBd/GpKeCPUpYLlWVE7+BlXR1Re93m1wLtue4R51xycFVg4aRvvARIQqjVuxBXxjwXO4OemCK6RaAcrSxHKBVcqpyh05U5GM4RBqx4E4Odu6ZejmqPs0x2NuMgadyYv13TdPux39ipVAF6j511oFwNONJ1OMHUDrZpCQcnIJckY232qO/4PxEYYsw0GMZC7J3ABuNyAmCfEMdqkI4wowM41SNv5u7yHp5FyPlU4Jp8ohNprsypSlXFIpSlAfGUEEEZB2IPQjxB9K82vuFPE7WitpeEiexkP4Qe4pPjoP3beaMvnXpVQPbLhhkt+ZGMzW5M0X72B95H8HTK/HSfCs99euPHa6L6LNEuen2d3AOMLdW6TKNJOQ6eKONnQ+qsCPofGpCqL2U4iqXmFP3N9Fzk8uagGo/FoiCfWOr1U6bNyCkRthok0c/EeIJBE80jaUjUux9B5eZ8APEkVT7HgU94vtF1dXUJl7yQQzGJIo/2FYAd58bk+Zrv7QD2q8itOsMIW5uR4MckW8R9CVZyPJVrsteNiS6lt1jYiFV5kmRpDtuIwOpOnvE+HSqrZ84RbVDjLO3srwSG0Vo4lYBzrYszOzNsCzMx3OMfStYthNxRmcZW0gj5QPQSTGQu/5gkaqD+81SVh73yP9K60tEEjSBcO6qrHzC6iu3TbW2/r8KxT4Zvr5iVLifBzZySXiB5NMpkgijGXZ5xonhbwETycuTP7Laj8ensh2OFrruJVRruXUz6BhIgxLmGAHZU1E5P7RJJq1Vx8R4xBbjM88cQ/fdU+mo71HUyelLkokHaC7vrh7aZ24aF/uVB9plTxZZ2GnT6xgkefjVq4PwaG2j5cEYRScnxZj4s7Hdm9SarnaPtjw27jMamadlOqOS2gkd4pB7rxvpADA+uD0O1Ldr+S3guUJjuFjxLbSjTHLuc5HWKQ4yG8M4O1a6ZqP0Yr4OX2XGlcHA+MpdQiVAV3KujbPG67OjjwYH+h8a763J5MDWBSlKAUpSgFKUoBSlKAUpSgFKUoBSlKAUpSgPKLM+zpAScGxvjE+fCMyPF9OXKh+Fer4rzjt3bqLt4o0eVr23IkhhXXIHTCxzaegBB05OP1Qq19m+0sc0ccbyoLoIBLCWAkV1GJMpnONQJ+GDWWhaJSi/Zqu/XGMv6PvD+HMlzduy/rpI2VsjdBFGgHmMMr9fxCuHsQmbbnH3rmWacn0dzo/wBAWpvinFIIQDNPHH+d1XI9NR3qP7KQ6LS3TIOhFUEEFWA2VgRsQwAb51CxYkTreYnbwHjKTRpOgbQ+rAIwdmKnoT4r9K7+NcX5Fu8yQyTlAMRxDLtkgbDy3yfIA7Gq32JGLGFfFOZGfikjof4iujgXEJGe4jkbLwzFQQMZjcCSLp4hW0/4M1TKGeS+M3Hgqo4hxy/Y6rSW2gPRElW2Yj9+V1aU/wCBRmrF2X7EJCzSXNlZq2xVg0lxJnxLyXA6/lFSNpxsvPNAdStFy2G/vo4yHHpqDKfVfWtNzxZkuo4XXuTI/LfJzzE7zIR03TvA/utXNLO60d09wiEAsqBm0oMhQSckKo8zg7DyqD7QXU9s3tSsXt1AFxDjdUBOZoiN9S5yynqB4YqS4xwlLmFoX2DDZh7yMN1dT4MpwQfSuXs9eNPajnAGQcyGceBdGaOT5NjPwarCo0LiG/ilQ/d3qmOTHQyIhkhk+JjV1J8gtWiq12Pi/sFpqGSsSaSRuBp0qR5HQQPgastaaXxgzXLnIpSlXlApSlAKUpQClKUApSlAKUpQClKUAr6K+VzcUuOXBK/4I5G/yqT/AEoDzl7lp9V1M0kFrcpI0rxA651imaG3tkbfQzqwJAI15GMYNS9r2Ou2jSSNLOwWN0mii5OuRdByOfOGByRkNjOzEVP8A4GPs6yGlTLBAkkOrOgTGLZmUdcM5+GSRvg1QuOcKvZuR7bcytz1JSJl5UKzxsS8EscZ76FR3XzkgMR4V5Dnnk9ZRWMF87NzW/EEF09vA0yM8JkCiRToY7wyMuWjOcg+pFTk1mD02/lXH2X4jHPaxPFGIlwU5YwBGyEo8e23dYEevXxqVrLrcZcFZB2vDBDrAyA8jSYPQM2NWn0Jy2PNjXFZ2bLeXD6cJJHb4Pmy81WHxC6PqKtBXPWud7IeBxWiF6f5HMFbu48X9u4/bhuI29QDFIv0Or/NXztHHvat4rdwY/xakb/S5qdazOc6ckZwdvnisJLDVjKZ0sGGfAjOD8dzV+uPs4Y1E8AsyFuNakCW5uHAYYOgkKDjyOkn4MKnls29BW5LIDrv/KoSuivsEDeXvszQ5jAtiREzj+6YlVi1DoIj7uf2SV8DU3Wy8s0ljeKRco6sjDzVgQf4GoTstdO0GiQ6pYHe3lP4mjOkOfzJpf8AxVf4t2vKKLo/ZL0pStxmFKUoBSlKAUpSgMlOATjON8bdPHckAeAz6mvrjYZwT5jGCPAjBI/9eeaL7p2zuNtuu/4tumfnjG9fGACjByN98AZPjsNgOn9d81Tn/Jgux/jMaUpVxSKUpQCo/tDFqtLlR1aCZfrGwqQr4yBgQeh2PwOxrjOow7PyhrS3YdGghYfONT/WuDtxw4zWUugZkixPF+eI6wB8QCvwY1j2Bc/Z1up96JWgb4xO0R/7lWCvnX+mR6KKL+jriC825iB7k3LvIfVZFCy4+DqpP5/Wr1Xk3Dh7HeQr0W1vXtCf9hcDMWfQa4v8tes12aJS7FKUqBEUrCcNpbQQGwdJYEqDjYsAQSM+AIqAi4PxBz97xFUH4be2Qf65i5/hXUs/YLFSoY9nVH6y7u2/NcGP+EQQCtcCWUTD+1d4eD3rv9VeYg/Su4BO1WrccriVxH4TxQ3K/mXMEv8ABYfr61YoZ1cZVlYeakEfUVAdoF0XtjL+Jri3PweLmr/qg/jV/iy02orsWYsl6UpXuGEUpSgFKUoBSlKAzRcgg9DjooY56gBWGD0PXpg0dcAemR0C+PQqBgH4fHxr7F44znYjADHY52U7V9VsDvDO5wMBSN876fE1Q/3C9ftmqlKVeUClKUApSlAQlhcC0unic6YbpzLAx2UTEffQk9AWwJF88yDwrp4/20tbTCySgysVCxqQX7xCgt4RpkjvNgfHpXZeWccqGOVFdG2ZWAZT8QarPGOBQRmztoII4lmu42kCKF1LErznUerbxr1rz7/Fjlzyaa7eokP284efa7yMdZ7SOZP/AKkRdMj1GIzXofBuICe3hmH97FHJ/mUMf4moLt5wlmjS6iXVLbamKDrJEwHOQfvYUMPVMeNR36O+PIoFkzbYMlm56SQHvBAfxx5II66cHwrznzE1vlF6pSlVkTk4naSSJpjnaA5BLqqO2PEASAqM+eDUWvY2Nv1891cH/aTuF/yRFF/hU/SuqTQIiHshZL0s4P8AFGrn6uCa7YuFwr7sES/CNR/IV1Uplg+BcdBiq921YoltL4RXlszflZjCc+WOaKsVRPa6y5thdR4yWgl0/mCFkx66gD8qlXLEkzjWUddK5eE3fNgilznmRxvnz1KG/rXVX0R5wpSlAKUpQClKUBmn9QBtq3P7uRn61uijySCNwAd10bHPqc9D9K1REb5JHQ7bHY5BB8x5eNZifSe6c56kgdBnAAAAHUnp4mqJKTlwXxcVHk0UpSrygUpSgFKUoBUXx7grT8t45jDNCxeJwocAlSjB0bZlKkgjY+tSlK40msM6njlFaXtRfwbXPDjMB/e2bhwf/syYcH54qi2XEViiiuSrxx2/EWbSVw8cTSurIUGSCFlxp9MV63cXCopd2VFHVmIVR8SdhXlPFJ0lh4o0Lq6CZ5Y2U5GoRxSkqR176mvNvphWk4+0bqJubafovA/SrwzxusfGKYfzjr7/APFbhf8A0xf+rl//AIr7xlry5haO3t49M0ZHOmlAUB195Uj1Oxw3jjfwqVn7PK/DzZnTvbcjUBsDy9GoePUZqmdNcenkshGUu1gj4P0l8Mbb22Mfn1J/31FfJ/0mcNU49sVj/s1kk/8ADQ1GP2tNuoiv7OUT4AXlpz0nxsWhYdTjvFGwQPOvp/SHbQLqe2urdBgFmtiiDPTJU1YvFr/6KXKa/wBTqX9J9s7aLeG7uXABIit22BzgnmacA4O58qxt/wBJ0LFg1nfIUYo/9nLBWGMqxRjg4I29RWzstcSz3s117NJHbyQRRxvKQruUd2BEWdQVhJkE49312X3C+IQ3c8tolrJFOY3KyO6Mrqiozd0EHUFH0HrmG1Xqw+vZbplo1Jc+ge3Usn/FeGXUv70oW2T5GU5P0rXNecYmUqsNpa5BGp5HmcZ2yoRQufjtX0dszFj22zntR0MhAlgB6frY84HqQBVht7hZFDoyujbqykMp+BGxrXX41X1yZZ2TXawc3BeFi2t4oFJYRIqAnqcDqfn4V20pW0zilKUApSlAKUpQG2Edfe/w6dXy17Vi52HXOWHexnY7A6ds48vSidDtnptgN5noxA8PP+dHAAGOmW8APHJwBsBvn51T/IXfxmFKUq4pFKUoBSlKAVX+PdrlhcW8EZuLpukSnAQfjmfpGvx3P8a5e1HHHaUWVvKInK67ibb7iLw0525r+HkN/Uc/DLvhtmpjjubdCTly0yF3b8UjFss3xrF5Hk7f6YrLNdHj6/1S6Krf9heJX7E3s8S97UuGdwg/DHEMRgeZbLHbeu9ezt3CtxEsKzc+QkPmOBNLRIpJRc6QCCNKrV3tbxJV1Rurqf2lYMPqDitteTK+cvyPTjVGPRWuHcAvkhjT7VlTSiLpWOJlXSoXCsy5K7bZ3ro/4PXB97i16fytGg+gjqdpUN6fsltxIODsoBIkkt3d3BibXGJptSq2CNWlQATgkb+Zrq472fiu41SXUNDB0ZGKsrDOGUjx3qSpUXOTecktKxgrw7HEHP2jxD/tTf1FbE4DdR/qeK3QPlLy51+YdQf41O0qW7P2c0RIj7W4qgKtFZ3IxgMGeFj+ZGDL9DiqfHwrisTmW2tYbeRljV+VKghdgCJHeAjTuSGGkArgjcHFej19xVkfInHohKqMuyBi4xxOH9dbQ3S+Jt3Mcn/Vy91j6AipXg/a23uH5YLRzAZMMymOX4hW94eqk1vdgOpA+O3864OKcJhu00OA2DlGU4eNvBo3G6sPMfPNaa/OmvyWTNZ4cH+PBYaVU7HtDLaOIb5tUZOmK7xhW8kuB0jk/e91vQ1bK9aFkZrMTzZwcHhilKVMgKUpQGaJkEYz020hvH8J2P8ASjrgAYx12wF2ycd0bCsoR8fAbAFs+Q1beB6+VblXBPvZ2JEmn4ArpGPD+FZ5PE8l8VmGDkpSlaCgUpSgFRfabtFFZW7zynZRhF8XfB0ovqcfIAnwrfxjjMVrC00zhEX5knwVR+0x8BVVsrSe9nS7uk5UUZLW1sdyCdhLP4czHRf2c/Wi+6NUcvsvppdj/orfB1sJV51xBJeXUpLzMtvNIoZt9C7aNKjCj4VcuDNAcLHZPCN8arcRAf76ma+V4M7NR7MYaQBStV1PoQsEd8fsoAWPwBIB+tRA7Qzt7vDbn/G0MY/1S1Wotkm0icpUQvEbs/8AIVHxuVz/AKYyP41l7Zef9Ei/7Sf/ACKaWNRK0qMS9uvG0T5XAP8AOIV320jMuXTQfLUG/iKNYO5NlKUqJ0VB3HYu2kZnfnNqJYg3E2kZ3OAHAA9KnKjeLdmra5ZWnhEhUYGSw264wCAfnU4vH2RayRL9luFRe/FbjH/OSav/ABHNaw/BU6GxH5TH/wDial7bspZxnKWkAPny1J+pFSCWqDoij4KB/IVPWvbI6f6RDS9q+HyIY2uYXQjSyncEeRGOlcPDONCyGY5faOHAgHB1yWgPQ56vB6dVHmBVsC4owyMHcHYg9KlVc6nmJGypWLEjvilDKGUhlYAgg5BB3BBHUVlVMtre54ezC2hFxaMxYQh9EkJPvCIv3WjJ30ZGCTipCDt/a5CzGS1c7abiMxDPo+6H/NXuV+RCxcM8eyicH0WOlYxShgGUhlPQg5B+BGxrKryk2RrkEYz0206tvE6fHH+/wrbbIV693O4IHLJ3OxznOBg+mrFao8+HmuNtWT1AxkZ8+oxjPhWdkQPdI6LnAMYOM97vZ1EnOT6Vls/M1V/gaKUpWoyilKgO2HacWsQSMa7qbKW0YGWZ+mojwRc5JPlXG0llnUm3hEB2ovnuOIQx20C3HsWt5tb6I1kcBUXVggyKAWxjbPmKkYuK3v7XD1/w3SH+aCs+FdmlhtPZ1kdWYapJUbEjSNgu+rfcn+G1aE7IsP8A5jf/ADmU/wADHivAutVsm2e1VW64pImLO4dgdcJjPkWV8/NDXRUTa8GmRgfbp3UHdZFhbI8tQjBFS1ZpY+i9ClKVEkKUpQClKUApSlAKUpQClKUApSlAK5OKXsEaf2iSJEY4+9KhSfLD7Guuqn2/4fNKIOUrko0rakjWRlYxMqZVzjSWOCfDr4CpwWZYZGTwjrHZKIfe2Uz2rN3gYGBhbI2LQnMbD4Y+NbB2quLTa+g1xj/lNuCygec0PvJ8VyKrkUl/GIol4eVS10vEA2dRFtIDGx1HUOY+NQwDjHWrH2S4tdTxt7VamB0wpJOznxKr1A6b5I32rZC6yrlPKMsqoWdrDLPw7icU8YkhkSWNuhVsjI9Qchh8iK6kk0+6AvnpGM+VUTinAZLdzd8PGmXIMsAIWK4X9oFcYWTHRhVk7O9pIb2PXESCp0yRsMSRt4q6+B679DivSpuhcs/ZgtqnVx9EpSpn7Nj8v4mo+Z7V3NvzcSFjHpVirhgglIBHQ6GDZHgas3kQ2ZFP7XdsBbjkW5WS9kKrFFu2nUR35APdUDffGfhWngfZYQuZ5pGuLpxh5n8B+GJekaeg/wB1WbgnZnhtuoaAp9+5AkMutpX3yokZiXPdbu5PQ+tdnMse7iVW1pLIpV9QKxkCVgVyDpLAGsHkblvC4RtoUK+X2RNKsFpw63lRZE7yOqujAnBVgCpHxBrG8sraJQ0ndBZEBJPvOwRBt5swHzrH8WZp34kDSp2ztLaXXyzq5btG+Ce6641KfUZH1r7e2ltFG8sh0pGCzsWOFAGSTj03p8WY34kDSrKOCw/hP1NPsSL8J+pp8WY34lapUzxJbK3AaeWOEHIBklCA43IGojJ+Fdg4LD+E/U0+LMb8StUqy/YkX4T9TT7Ei/CfqafFmN+JWqVZfsSL8J+prW3DrcOIyQHYMyrr7xVcBiFzkgFhk+GR50+LMb8SvUqyLwaE7gZH5j/+6+/YkX4T9TT4sxvxK1SpuaKzSRYmlRZX9yMyAO35VJyfkK6vsSL8J+pp8WY34lapVl+xIvwn6mtVxYWyadZC62CJqfGpiCQq5O7EA7DyNPizG/Er9KsK8NtyxQEF1AZl194A5CkjOQDpOD44PlXy0sLaVA8ZDoc4ZX1KcEg4IODggj5U+LMb8Sv0qy/YkX4T9TXNa21tJzNBzynMcm7DSwCsRv6MDkbb0+LMb8SDqu8c7CwXMvNLyxSEAOYX0a8e6XGDkjcZr0ccFh/CfqafYkX4T9TUo0WReUzjug+GjvqJXszCLn2nvczmNJ73d1NEkB28tCD55NS1K3mU8m/RZLGzxG7YiZUk9gRsCMxM7cx4Tk6pyxIfowUAAYJJ3Q8SaaK1mkILnhXEpGIAUbtb+CgAfKvRo+CwKkaCCPRE2qJdAwjZJDJkd05J3HnWb8OhA3ijACNHuq4EbYLp02Q6RkdNhQ4VqXiz2fBIpYwutLa1VS3uqWEUet/3V1aj6Kar1/xCUtLbSXftIiveE6WKxhsvKruPugBjK7A7jHU16FPcwAx27aPvlcRx4yrqqjUAMadIUjbyrC17OWsW0drCgyp7saLupLIdh1DEkeRNARHYbpenzv7r+BUf0qoX3DpY4ePa7yWULGwKssQDlrSEh20ICGA7oxgYG4Jr1GGKNCVUKpYs5AABYkjUxA6nJGT61i1hGdeY0PN/WZUd/ACjXt3u6AN/ACgPPeI9pr2xS5SWdZZBbWsyERKFiaWdoJOWu2tEGlhrbJxuQDVh7E3lw3NS4uBIwKvHGzRNPHGQRmb2dQg1MpIABwBjUfCxS2MbElo0YlDGSVBJQ7lCSN1J8OlaeHcMt7fKQRRQ6u8VjVUz4ZIUDPXGaAo0N7YPNfS8ReIy897RIpO8yQjCxpFFux5meZlRvrH4a+w9pZ2uIX9qVI34hJZeyhY8LHGJly5I5nNZolOxAAcDB61fG4bEZBMYozKBgSFF1geQfGQPnXHfcJs0L3UsEAZBzHlaNdQEffDF8Z7ukHPoKA84tO2N/Ba293LcCb2i1upFjZEVFMfLMLkoAxbSzM++MZwBjNSM/aS6gmktfb1lLvYos7JFiEz+0cxgsYC4+5UKr5wZFySDvfo+GQFI8Qx6EUiMaBhVZcEKMbAqcEDqDWiPstZqrItnbhGGllESBWGdWGAXBGd8HxoCiW3G72WaK1jvySb27gabREzGGKJHGdKhOYC2xxgEjIOMV29meN3N08ETzlWazui0ipHzOZHdJAHGpCAdKnK40knpsMWzh1nZpK0cMUKyQ6WYJGqlC64U7AYJRcbeAxXfb2Eae5Gi41e6oHvNrfoPFu8fM70B5Zwm/uLPhduEuJXNxdPAMLDmILJcluVrCpqdowMyEgasgbYMjd8Wv/Zo0F2jyLJL7SIZbcXSxBQyIrSKIjIoddbBR1XHXJvz8JhMRhMMZiOcxlFKHJ1HKkY3Yk/HeuWbspZPGsbWdu0aElEMSFVJ6lV04BON8daApt5wpbyzt4oI1nmu4I3a9mVVkjjXTplfHfaYasKAcZBJIA3vXE5J0jHs8ccsmQCJJDEMb5OpY336bY8etbo7CNWDiNA4QRhgoBCA5CAgbLnfHSt9DpXkvuJ5GbK1AyMkXbnbxwPZRmvn6QLQvYTOn6yDTcxeeuFhKMep0Ff8VTVjfxzJricOmXXI6ZRmRhv5MpHyrc6AgggEEYIPQjxBoDx2LjEqTyXyE8zi0c8Vmp2wUkghtCR4ZR2lPpmpri3EJrJZbe3uVgj4bZwPGjIjG6YhwA2rcKTGE7m+qQ79BV8+zrccscuIezgNEMKOUNJQFB+wNOR8jUbcX/DZx7Uz2s4tj+tGiUxHIxhlyVOcUOFZveN3ouLmYXOm3gvrS3WLQhyJfZhMJGK50gS5XSQdTEkkYFWPtjwcGwuxE5hLpLJIUVMyHlkMH1qfeVQCRg4AwRUnbx286uVSN1MrczujBliYIS2RuytEBn9wY6Cu6WIMpVgCrAggjIIOxBHiMUBC9ird1sbfXM8paKNgXCAgFFIUaFAwPDOT5k1OVjFEFUKoCqoAAAwABsAAOgxWVDopSlAKh+11iZbKdFleI8tzqTTkjS2VOtWGk9DtnyIqYr46AggjIOxB3BHrQHllrw+cjgiR3bh5IZX5jrGzRxm3hJWIBAu3RSwbGok5onay5liWN732dora5laXESvPJFPLAqfeKUUDlBn0jJ1joK9PS1RdOEUaBpTAA0jAGF8hgDYeQrRPwaB8B4ImCsXXVGpwzHLMMjZidyepNDhQ4LeWe+4XcG9mzPZySEIIguQtozqmYiQkhOWBJP4SvSpz9IF7cIkSwTKmpmMqrLFDO8YXfkNOCowxXJ2OMbjNWWKwjXRpjReWCqYUDSpxkLgd0HA2HkK18Q4RBOAJ4I5QpyBIiuAfMBgcGgPMJe0t04ggtryRFFnDOk87wR6tZfMly0quzhAqjRGuSS2WGxqcNk0nGLaZL6UrJZySroEWgqslsSi5jJ5T51Hct5MKuV3waCUKJIInCe4HjVgv5dQ7vQdPKuj2ddQfSuoAqGwNQU4JAPUAkDb0FAVrtVxRxc29sLr2SOVJ5XmGgOeXywI4zKCqk8wsSQThNvE1wpxJ7ns680jh5JLCVnYYGW5T6tl265G3lVvveHRTALLEkig5AdQ4B8wGBwfWso7KNUMYjUIdWVCgKdRJbK4xuSc+eTQ6ebXPamazRuVfre5tDKxYRabd+ZBGj/cgYiIldtDZP3J361k/aWaF7iD7R5iCWxjNywhJhWYSc1+4gRQSgVdYIUsCc16Fa8HgiVljgiRX98IiqG8DqAHe+dYQ8BtkUqltCqsullWNACuSdJAGCMknHrQ4VnsFj2niOLk3OJoF5pKEkCBDgmJQpKlmXYD3d981DWXaO4W6/wCP8wnictr7IVjOISz97YczuLhtWcALjHjXotnw6KEaYokjHkihRt02UCo3gPZiO2eaTCNLLNNLzNADhZG1aNW5IHx+VAUu34xxCPhn2k14Zc27kxGJAqMZEWOQaVBJRdbNqbB26CsoO0d1FBKHvVLyyWyRF3gllto5H5bzTGBFiAOe6veAbGWbOK9HitUVNCoqoBgKAAuPLA2xXPBwS3RGjS3iVH99FjUK35lAw3zoCj9ouNzQCC2gvZJ+bLMrTB7ZZFKIjLA0rIIkzq1ElGfSMBTnNZRcdlc21vLxRI/uZ3luYTFiSWORV5SvKhTuK2WwoLYzhRkVdfsK25XJ9mh5Oc8vlry8+ejGM/KspuDQPGsTQRNGmNKGNSi46aVIwPlQHknCuP3Xs9pbW85j1W0lxzQ8MSPI1xKGaR5lb7tMaikaFjzBuoGaleMcdvG9rmhv8xWllbT5iVCkspEjFhqDYhYISQNz3cEYOfRbjglvIqo9vE6KSVVo1ZVJ3JUEYB+FbmsIyGBjQh1CONIwygEBW23XBIwdtzQFMt+DluNT6rqV43tInaNhEUZGluV5LDlZMQztvq7xyTX3hvZlbyaad4Ugtnh9mjjjIDSqsgYSyGPuqAUwijJAZsnfFXVbdQ2sKobSF1YGdIJIXPXAJJx6mlvbJGoREVEUYVVAVQPIAbAUOmnh3DUgUpGCAzySHJz3pHaR+vhqY7V1UpQClKUApSlAKUpQClKUApSlAKUpQClKUApSlAKUpQClKUApSlAKUpQClKUApSlAKUpQH//Z"/>
          <p:cNvSpPr>
            <a:spLocks noChangeAspect="1" noChangeArrowheads="1"/>
          </p:cNvSpPr>
          <p:nvPr/>
        </p:nvSpPr>
        <p:spPr bwMode="auto">
          <a:xfrm>
            <a:off x="77788" y="-1073150"/>
            <a:ext cx="2105025" cy="2171700"/>
          </a:xfrm>
          <a:prstGeom prst="rect">
            <a:avLst/>
          </a:prstGeom>
          <a:noFill/>
          <a:ln w="9525">
            <a:noFill/>
            <a:miter lim="800000"/>
            <a:headEnd/>
            <a:tailEnd/>
          </a:ln>
        </p:spPr>
        <p:txBody>
          <a:bodyPr/>
          <a:lstStyle/>
          <a:p>
            <a:endParaRPr lang="en-GB">
              <a:latin typeface="Calibri" pitchFamily="34" charset="0"/>
            </a:endParaRPr>
          </a:p>
        </p:txBody>
      </p:sp>
      <p:pic>
        <p:nvPicPr>
          <p:cNvPr id="51206" name="Picture 10" descr="http://4.bp.blogspot.com/_Cx5YSp-ghS8/SPllzL2YzcI/AAAAAAAAANk/nlMqlBbXKwE/s400/molech.jpg"/>
          <p:cNvPicPr>
            <a:picLocks noChangeAspect="1" noChangeArrowheads="1"/>
          </p:cNvPicPr>
          <p:nvPr/>
        </p:nvPicPr>
        <p:blipFill>
          <a:blip r:embed="rId3" cstate="print"/>
          <a:srcRect/>
          <a:stretch>
            <a:fillRect/>
          </a:stretch>
        </p:blipFill>
        <p:spPr bwMode="auto">
          <a:xfrm>
            <a:off x="6338888" y="0"/>
            <a:ext cx="2822575"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395288" y="0"/>
            <a:ext cx="8229600" cy="1143000"/>
          </a:xfrm>
        </p:spPr>
        <p:txBody>
          <a:bodyPr/>
          <a:lstStyle/>
          <a:p>
            <a:r>
              <a:rPr lang="en-GB" sz="5400" b="1" smtClean="0"/>
              <a:t>Jericho and Ai</a:t>
            </a:r>
            <a:endParaRPr lang="en-GB" sz="5400" smtClean="0"/>
          </a:p>
        </p:txBody>
      </p:sp>
      <p:sp>
        <p:nvSpPr>
          <p:cNvPr id="3" name="Content Placeholder 2"/>
          <p:cNvSpPr>
            <a:spLocks noGrp="1"/>
          </p:cNvSpPr>
          <p:nvPr>
            <p:ph idx="1"/>
          </p:nvPr>
        </p:nvSpPr>
        <p:spPr>
          <a:xfrm>
            <a:off x="0" y="1052513"/>
            <a:ext cx="8893175" cy="5518150"/>
          </a:xfrm>
        </p:spPr>
        <p:txBody>
          <a:bodyPr rtlCol="0">
            <a:normAutofit fontScale="92500" lnSpcReduction="20000"/>
          </a:bodyPr>
          <a:lstStyle/>
          <a:p>
            <a:pPr marL="514350" indent="-514350" fontAlgn="auto">
              <a:spcAft>
                <a:spcPts val="0"/>
              </a:spcAft>
              <a:buFont typeface="+mj-lt"/>
              <a:buAutoNum type="arabicPeriod"/>
              <a:defRPr/>
            </a:pPr>
            <a:r>
              <a:rPr lang="en-GB" b="1" dirty="0" smtClean="0"/>
              <a:t>Jericho</a:t>
            </a:r>
          </a:p>
          <a:p>
            <a:pPr marL="914400" lvl="1" indent="-514350" fontAlgn="auto">
              <a:spcAft>
                <a:spcPts val="0"/>
              </a:spcAft>
              <a:buFont typeface="Arial" pitchFamily="34" charset="0"/>
              <a:buNone/>
              <a:defRPr/>
            </a:pPr>
            <a:r>
              <a:rPr lang="en-GB" dirty="0" smtClean="0"/>
              <a:t>	</a:t>
            </a:r>
            <a:r>
              <a:rPr lang="en-GB" sz="2600" dirty="0" smtClean="0"/>
              <a:t>After Israel took Jericho and the walls fell flat, </a:t>
            </a:r>
            <a:r>
              <a:rPr lang="en-GB" sz="2600" b="1" dirty="0" smtClean="0"/>
              <a:t>They devoted the city to the LORD and destroyed with the sword every living thing in it – men and women, young and old, cattle, sheep and donkeys... Then they burned the whole city and everything in it.  </a:t>
            </a:r>
            <a:r>
              <a:rPr lang="en-GB" sz="2400" b="1" dirty="0" smtClean="0"/>
              <a:t>						</a:t>
            </a:r>
            <a:r>
              <a:rPr lang="en-GB" sz="2000" dirty="0" smtClean="0"/>
              <a:t>(Joshua 6:20-21, 24)</a:t>
            </a:r>
          </a:p>
          <a:p>
            <a:pPr marL="514350" indent="-514350" fontAlgn="auto">
              <a:spcAft>
                <a:spcPts val="0"/>
              </a:spcAft>
              <a:buFont typeface="+mj-lt"/>
              <a:buAutoNum type="arabicPeriod"/>
              <a:defRPr/>
            </a:pPr>
            <a:r>
              <a:rPr lang="en-GB" b="1" dirty="0" smtClean="0"/>
              <a:t>Ai</a:t>
            </a:r>
          </a:p>
          <a:p>
            <a:pPr marL="914400" lvl="1" indent="-514350" fontAlgn="auto">
              <a:spcAft>
                <a:spcPts val="0"/>
              </a:spcAft>
              <a:buFont typeface="Arial" pitchFamily="34" charset="0"/>
              <a:buNone/>
              <a:defRPr/>
            </a:pPr>
            <a:r>
              <a:rPr lang="en-GB" b="1" dirty="0" smtClean="0"/>
              <a:t>	</a:t>
            </a:r>
            <a:r>
              <a:rPr lang="en-GB" dirty="0" smtClean="0"/>
              <a:t> </a:t>
            </a:r>
            <a:r>
              <a:rPr lang="en-GB" sz="2600" dirty="0" smtClean="0"/>
              <a:t>Two chapters further on, they reach the nearby city of Ai.  </a:t>
            </a:r>
            <a:r>
              <a:rPr lang="en-GB" sz="2600" b="1" dirty="0" smtClean="0"/>
              <a:t>‘Then the LORD said to Joshua, ‘Go up and attack Ai...You shall do to Ai and its king as you did to Jericho and its king.’  When Israel had finished killing all the men of Ai in the fields and in the desert where they had chased them, and when every one of them had been put to the sword, all the Israelites returned to Ai and killed those who were in it... So Joshua burned Ai and made it a permanent heap of ruins, a desolate place to this day.’ 		</a:t>
            </a:r>
            <a:r>
              <a:rPr lang="en-GB" sz="2400" dirty="0" smtClean="0"/>
              <a:t>(Joshua 8:1-2, 24-28)</a:t>
            </a:r>
            <a:endParaRPr lang="en-GB" sz="2600" dirty="0" smtClean="0"/>
          </a:p>
          <a:p>
            <a:pPr marL="914400" lvl="1" indent="-514350" fontAlgn="auto">
              <a:spcAft>
                <a:spcPts val="0"/>
              </a:spcAft>
              <a:buFont typeface="Arial" pitchFamily="34" charset="0"/>
              <a:buNone/>
              <a:defRPr/>
            </a:pPr>
            <a:endParaRPr lang="en-GB" dirty="0" smtClean="0"/>
          </a:p>
          <a:p>
            <a:pPr marL="914400" lvl="1" indent="-514350" fontAlgn="auto">
              <a:spcAft>
                <a:spcPts val="0"/>
              </a:spcAft>
              <a:buFont typeface="Arial" pitchFamily="34" charset="0"/>
              <a:buNone/>
              <a:defRPr/>
            </a:pPr>
            <a:endParaRPr lang="en-GB" dirty="0" smtClean="0"/>
          </a:p>
          <a:p>
            <a:pPr marL="914400" lvl="1" indent="-514350" fontAlgn="auto">
              <a:spcAft>
                <a:spcPts val="0"/>
              </a:spcAft>
              <a:buFont typeface="Arial" pitchFamily="34" charset="0"/>
              <a:buNone/>
              <a:defRPr/>
            </a:pP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229600" cy="1125538"/>
          </a:xfrm>
        </p:spPr>
        <p:txBody>
          <a:bodyPr/>
          <a:lstStyle/>
          <a:p>
            <a:r>
              <a:rPr lang="en-GB" sz="4800" b="1" i="1" smtClean="0"/>
              <a:t>What did God say?</a:t>
            </a:r>
          </a:p>
        </p:txBody>
      </p:sp>
      <p:sp>
        <p:nvSpPr>
          <p:cNvPr id="53250" name="Content Placeholder 2"/>
          <p:cNvSpPr>
            <a:spLocks noGrp="1"/>
          </p:cNvSpPr>
          <p:nvPr>
            <p:ph idx="1"/>
          </p:nvPr>
        </p:nvSpPr>
        <p:spPr>
          <a:xfrm>
            <a:off x="0" y="1052513"/>
            <a:ext cx="9144000" cy="5805487"/>
          </a:xfrm>
        </p:spPr>
        <p:txBody>
          <a:bodyPr/>
          <a:lstStyle/>
          <a:p>
            <a:r>
              <a:rPr lang="en-GB" b="1" smtClean="0"/>
              <a:t>You will wipe out their names from under heaven.</a:t>
            </a:r>
            <a:endParaRPr lang="en-GB" smtClean="0"/>
          </a:p>
          <a:p>
            <a:r>
              <a:rPr lang="en-GB" b="1" smtClean="0"/>
              <a:t>The Canaanite idols were totally detestable to God.</a:t>
            </a:r>
            <a:endParaRPr lang="en-GB" smtClean="0"/>
          </a:p>
          <a:p>
            <a:r>
              <a:rPr lang="en-GB" b="1" smtClean="0"/>
              <a:t>Israel must destroy all religious places</a:t>
            </a:r>
            <a:endParaRPr lang="en-GB" smtClean="0"/>
          </a:p>
          <a:p>
            <a:r>
              <a:rPr lang="en-GB" b="1" smtClean="0"/>
              <a:t>Canaanites practise sorcery and spiritism, divination and witchcraft – kill them all.</a:t>
            </a:r>
            <a:endParaRPr lang="en-GB" smtClean="0"/>
          </a:p>
          <a:p>
            <a:pPr algn="ctr">
              <a:buFont typeface="Arial" pitchFamily="34" charset="0"/>
              <a:buNone/>
            </a:pPr>
            <a:r>
              <a:rPr lang="en-GB" sz="4800" b="1" i="1" smtClean="0"/>
              <a:t>Why?</a:t>
            </a:r>
          </a:p>
          <a:p>
            <a:r>
              <a:rPr lang="en-GB" b="1" smtClean="0"/>
              <a:t>‘Otherwise they will teach you to follow all the detestable things they do in worshipping their gods.’</a:t>
            </a:r>
            <a:endParaRPr lang="en-GB" smtClean="0"/>
          </a:p>
          <a:p>
            <a:endParaRPr lang="en-GB"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p:cNvSpPr>
            <a:spLocks noGrp="1"/>
          </p:cNvSpPr>
          <p:nvPr>
            <p:ph idx="1"/>
          </p:nvPr>
        </p:nvSpPr>
        <p:spPr>
          <a:xfrm>
            <a:off x="0" y="3284538"/>
            <a:ext cx="9144000" cy="5434012"/>
          </a:xfrm>
        </p:spPr>
        <p:txBody>
          <a:bodyPr/>
          <a:lstStyle/>
          <a:p>
            <a:r>
              <a:rPr lang="en-GB" sz="3600" smtClean="0"/>
              <a:t>God taught his holy people to massacre.</a:t>
            </a:r>
          </a:p>
          <a:p>
            <a:r>
              <a:rPr lang="en-GB" sz="3600" smtClean="0"/>
              <a:t>Many unsavoury groups have justified their own killing because of them – e.g. Ku Klux Klan.</a:t>
            </a:r>
          </a:p>
          <a:p>
            <a:r>
              <a:rPr lang="en-GB" sz="3600" smtClean="0"/>
              <a:t>This is not something to defend, but to explain.</a:t>
            </a:r>
          </a:p>
          <a:p>
            <a:endParaRPr lang="en-GB" sz="3600" smtClean="0"/>
          </a:p>
        </p:txBody>
      </p:sp>
      <p:pic>
        <p:nvPicPr>
          <p:cNvPr id="54274" name="Picture 2" descr="http://www.cartoonstock.com/newscartoons/cartoonists/rma/lowres/rman10698l.jpg"/>
          <p:cNvPicPr>
            <a:picLocks noChangeAspect="1" noChangeArrowheads="1"/>
          </p:cNvPicPr>
          <p:nvPr/>
        </p:nvPicPr>
        <p:blipFill>
          <a:blip r:embed="rId2" cstate="print"/>
          <a:srcRect/>
          <a:stretch>
            <a:fillRect/>
          </a:stretch>
        </p:blipFill>
        <p:spPr bwMode="auto">
          <a:xfrm>
            <a:off x="0" y="0"/>
            <a:ext cx="3203575" cy="3294063"/>
          </a:xfrm>
          <a:prstGeom prst="rect">
            <a:avLst/>
          </a:prstGeom>
          <a:noFill/>
          <a:ln w="9525">
            <a:noFill/>
            <a:miter lim="800000"/>
            <a:headEnd/>
            <a:tailEnd/>
          </a:ln>
        </p:spPr>
      </p:pic>
      <p:pic>
        <p:nvPicPr>
          <p:cNvPr id="54275" name="Picture 4" descr="http://t1.gstatic.com/images?q=tbn:ANd9GcS2RdDe87Z60oQpZ3gi3A7fxsoqzuA8JsmQD_0xKVst4PAbj5Hy"/>
          <p:cNvPicPr>
            <a:picLocks noChangeAspect="1" noChangeArrowheads="1"/>
          </p:cNvPicPr>
          <p:nvPr/>
        </p:nvPicPr>
        <p:blipFill>
          <a:blip r:embed="rId3" cstate="print"/>
          <a:srcRect/>
          <a:stretch>
            <a:fillRect/>
          </a:stretch>
        </p:blipFill>
        <p:spPr bwMode="auto">
          <a:xfrm>
            <a:off x="5508625" y="0"/>
            <a:ext cx="3635375"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274638"/>
            <a:ext cx="8229600" cy="922337"/>
          </a:xfrm>
        </p:spPr>
        <p:txBody>
          <a:bodyPr/>
          <a:lstStyle/>
          <a:p>
            <a:r>
              <a:rPr lang="en-GB" b="1" smtClean="0"/>
              <a:t>God, King Saul &amp; the Amalekites</a:t>
            </a:r>
          </a:p>
        </p:txBody>
      </p:sp>
      <p:sp>
        <p:nvSpPr>
          <p:cNvPr id="3" name="Content Placeholder 2"/>
          <p:cNvSpPr>
            <a:spLocks noGrp="1"/>
          </p:cNvSpPr>
          <p:nvPr>
            <p:ph idx="1"/>
          </p:nvPr>
        </p:nvSpPr>
        <p:spPr>
          <a:xfrm>
            <a:off x="0" y="1341438"/>
            <a:ext cx="9144000" cy="5256212"/>
          </a:xfrm>
        </p:spPr>
        <p:txBody>
          <a:bodyPr rtlCol="0">
            <a:normAutofit fontScale="92500" lnSpcReduction="20000"/>
          </a:bodyPr>
          <a:lstStyle/>
          <a:p>
            <a:pPr fontAlgn="auto">
              <a:spcAft>
                <a:spcPts val="0"/>
              </a:spcAft>
              <a:defRPr/>
            </a:pPr>
            <a:r>
              <a:rPr lang="en-GB" b="1" dirty="0" smtClean="0"/>
              <a:t>‘Attack the </a:t>
            </a:r>
            <a:r>
              <a:rPr lang="en-GB" b="1" dirty="0" err="1" smtClean="0"/>
              <a:t>Amalekites</a:t>
            </a:r>
            <a:r>
              <a:rPr lang="en-GB" b="1" dirty="0" smtClean="0"/>
              <a:t> and totally destroy everything that belongs to them.  Do not spare them; put to death men and women, children and infants, cattle and sheep, camels and donkeys.’  I Samuel 15.</a:t>
            </a:r>
            <a:endParaRPr lang="en-GB" dirty="0" smtClean="0"/>
          </a:p>
          <a:p>
            <a:pPr fontAlgn="auto">
              <a:spcAft>
                <a:spcPts val="0"/>
              </a:spcAft>
              <a:defRPr/>
            </a:pPr>
            <a:r>
              <a:rPr lang="en-GB" dirty="0" smtClean="0"/>
              <a:t>Saul obeyed most of this but not all.  Samuel the prophet confronted him.</a:t>
            </a:r>
          </a:p>
          <a:p>
            <a:pPr fontAlgn="auto">
              <a:spcAft>
                <a:spcPts val="0"/>
              </a:spcAft>
              <a:defRPr/>
            </a:pPr>
            <a:r>
              <a:rPr lang="en-GB" b="1" dirty="0" smtClean="0"/>
              <a:t>‘The LORD anointed you king over Israel.  And he sent you on a mission saying, Go and completely destroy those wicked people, the </a:t>
            </a:r>
            <a:r>
              <a:rPr lang="en-GB" b="1" dirty="0" err="1" smtClean="0"/>
              <a:t>Amalekites</a:t>
            </a:r>
            <a:r>
              <a:rPr lang="en-GB" b="1" dirty="0" smtClean="0"/>
              <a:t>; make war on them until you have wiped them out.’</a:t>
            </a:r>
            <a:endParaRPr lang="en-GB" dirty="0" smtClean="0"/>
          </a:p>
          <a:p>
            <a:pPr fontAlgn="auto">
              <a:spcAft>
                <a:spcPts val="0"/>
              </a:spcAft>
              <a:defRPr/>
            </a:pPr>
            <a:r>
              <a:rPr lang="en-GB" dirty="0" smtClean="0"/>
              <a:t>Saul tried to justify himself, but Samuel replied, </a:t>
            </a:r>
            <a:r>
              <a:rPr lang="en-GB" b="1" dirty="0" smtClean="0"/>
              <a:t>‘Because you have rejected the word of the LORD, he has rejected you as king.’</a:t>
            </a:r>
            <a:endParaRPr lang="en-GB" dirty="0" smtClean="0"/>
          </a:p>
          <a:p>
            <a:pPr fontAlgn="auto">
              <a:spcAft>
                <a:spcPts val="0"/>
              </a:spcAft>
              <a:buFont typeface="Arial" pitchFamily="34" charset="0"/>
              <a:buNone/>
              <a:defRPr/>
            </a:pP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1075"/>
          </a:xfrm>
        </p:spPr>
        <p:txBody>
          <a:bodyPr rtlCol="0">
            <a:normAutofit fontScale="90000"/>
          </a:bodyPr>
          <a:lstStyle/>
          <a:p>
            <a:pPr marL="457200" fontAlgn="auto">
              <a:lnSpc>
                <a:spcPct val="150000"/>
              </a:lnSpc>
              <a:spcAft>
                <a:spcPts val="1000"/>
              </a:spcAft>
              <a:defRPr/>
            </a:pPr>
            <a:r>
              <a:rPr lang="en-GB" sz="6000" b="1" i="1" dirty="0" err="1" smtClean="0"/>
              <a:t>Herem</a:t>
            </a:r>
            <a:r>
              <a:rPr lang="en-GB" sz="6000" b="1" dirty="0" smtClean="0"/>
              <a:t>  </a:t>
            </a:r>
            <a:r>
              <a:rPr lang="en-GB" sz="6000" dirty="0" smtClean="0">
                <a:cs typeface="Times New Roman"/>
              </a:rPr>
              <a:t> </a:t>
            </a:r>
            <a:r>
              <a:rPr lang="en-GB" sz="6000" dirty="0" err="1" smtClean="0">
                <a:solidFill>
                  <a:srgbClr val="000000"/>
                </a:solidFill>
                <a:latin typeface="OLBHEB"/>
              </a:rPr>
              <a:t>Mrx</a:t>
            </a:r>
            <a:endParaRPr lang="en-GB" sz="6000" dirty="0"/>
          </a:p>
        </p:txBody>
      </p:sp>
      <p:sp>
        <p:nvSpPr>
          <p:cNvPr id="3" name="Content Placeholder 2"/>
          <p:cNvSpPr>
            <a:spLocks noGrp="1"/>
          </p:cNvSpPr>
          <p:nvPr>
            <p:ph idx="1"/>
          </p:nvPr>
        </p:nvSpPr>
        <p:spPr>
          <a:xfrm>
            <a:off x="0" y="1125538"/>
            <a:ext cx="9144000" cy="5472112"/>
          </a:xfrm>
        </p:spPr>
        <p:txBody>
          <a:bodyPr rtlCol="0">
            <a:normAutofit fontScale="77500" lnSpcReduction="20000"/>
          </a:bodyPr>
          <a:lstStyle/>
          <a:p>
            <a:pPr fontAlgn="auto">
              <a:spcAft>
                <a:spcPts val="0"/>
              </a:spcAft>
              <a:defRPr/>
            </a:pPr>
            <a:r>
              <a:rPr lang="en-GB" b="1" dirty="0" smtClean="0"/>
              <a:t>It involved separation, destruction and devotion, in the sense that everything was given over to destruction.  The city and its spoil were devoted to God for destruction by the sword, if they were living, and otherwise by fire.  It involved destruction of goods and property and smiting with the sword.  Longman says it is connected with consecration and worship.  It was the offering of the conquered people and their possessions to the Lord.  </a:t>
            </a:r>
            <a:r>
              <a:rPr lang="en-GB" dirty="0" smtClean="0"/>
              <a:t>Because the people were unclean, being brought into the presence of God meant that they must be killed.</a:t>
            </a:r>
          </a:p>
          <a:p>
            <a:pPr fontAlgn="auto">
              <a:spcAft>
                <a:spcPts val="0"/>
              </a:spcAft>
              <a:defRPr/>
            </a:pPr>
            <a:r>
              <a:rPr lang="en-GB" b="1" dirty="0" smtClean="0"/>
              <a:t>There was to be no covenant, no marriage and no mercy.</a:t>
            </a:r>
            <a:endParaRPr lang="en-GB" dirty="0" smtClean="0"/>
          </a:p>
          <a:p>
            <a:pPr fontAlgn="auto">
              <a:spcAft>
                <a:spcPts val="0"/>
              </a:spcAft>
              <a:defRPr/>
            </a:pPr>
            <a:r>
              <a:rPr lang="en-GB" dirty="0" smtClean="0"/>
              <a:t>If they are left alive, they will cause Israel to follow their gods.  They and their worship must be exterminated.  Not just the men, but the women too.  Sometimes the Canaanite women enticed the people of Israel by sexual sin to worship their gods.</a:t>
            </a:r>
          </a:p>
          <a:p>
            <a:pPr fontAlgn="auto">
              <a:spcAft>
                <a:spcPts val="0"/>
              </a:spcAft>
              <a:defRPr/>
            </a:pPr>
            <a:r>
              <a:rPr lang="en-GB" b="1" dirty="0" smtClean="0"/>
              <a:t>Their worship must be exterminated.</a:t>
            </a:r>
            <a:endParaRPr lang="en-GB" dirty="0" smtClean="0"/>
          </a:p>
          <a:p>
            <a:pPr fontAlgn="auto">
              <a:spcAft>
                <a:spcPts val="0"/>
              </a:spcAft>
              <a:defRPr/>
            </a:pPr>
            <a:r>
              <a:rPr lang="en-GB" b="1" dirty="0" smtClean="0"/>
              <a:t>Only Israel was authorised to carry out </a:t>
            </a:r>
            <a:r>
              <a:rPr lang="en-GB" b="1" i="1" dirty="0" err="1" smtClean="0"/>
              <a:t>herem</a:t>
            </a:r>
            <a:r>
              <a:rPr lang="en-GB" b="1" dirty="0" smtClean="0"/>
              <a:t> as a righteous act.</a:t>
            </a:r>
            <a:endParaRPr lang="en-GB" dirty="0" smtClean="0"/>
          </a:p>
          <a:p>
            <a:pPr fontAlgn="auto">
              <a:spcAft>
                <a:spcPts val="0"/>
              </a:spcAft>
              <a:defRPr/>
            </a:pP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5435600" y="274638"/>
            <a:ext cx="3708400" cy="1143000"/>
          </a:xfrm>
        </p:spPr>
        <p:txBody>
          <a:bodyPr/>
          <a:lstStyle/>
          <a:p>
            <a:r>
              <a:rPr lang="en-GB" sz="4800" b="1" smtClean="0"/>
              <a:t>The  Charges</a:t>
            </a:r>
            <a:br>
              <a:rPr lang="en-GB" sz="4800" b="1" smtClean="0"/>
            </a:br>
            <a:endParaRPr lang="en-GB" sz="4800" b="1" smtClean="0"/>
          </a:p>
        </p:txBody>
      </p:sp>
      <p:sp>
        <p:nvSpPr>
          <p:cNvPr id="28674" name="Content Placeholder 2"/>
          <p:cNvSpPr>
            <a:spLocks noGrp="1"/>
          </p:cNvSpPr>
          <p:nvPr>
            <p:ph idx="1"/>
          </p:nvPr>
        </p:nvSpPr>
        <p:spPr>
          <a:xfrm>
            <a:off x="5148263" y="1125538"/>
            <a:ext cx="3995737" cy="5732462"/>
          </a:xfrm>
        </p:spPr>
        <p:txBody>
          <a:bodyPr/>
          <a:lstStyle/>
          <a:p>
            <a:pPr>
              <a:buFont typeface="Arial" pitchFamily="34" charset="0"/>
              <a:buNone/>
            </a:pPr>
            <a:r>
              <a:rPr lang="en-GB" sz="2800" b="1" smtClean="0"/>
              <a:t>	</a:t>
            </a:r>
            <a:r>
              <a:rPr lang="en-GB" sz="2800" b="1" i="1" smtClean="0"/>
              <a:t>Religion causes bitter wars</a:t>
            </a:r>
          </a:p>
          <a:p>
            <a:pPr>
              <a:buFont typeface="Arial" pitchFamily="34" charset="0"/>
              <a:buNone/>
            </a:pPr>
            <a:endParaRPr lang="en-GB" sz="2800" i="1" smtClean="0"/>
          </a:p>
          <a:p>
            <a:pPr>
              <a:buFont typeface="Arial" pitchFamily="34" charset="0"/>
              <a:buNone/>
            </a:pPr>
            <a:r>
              <a:rPr lang="en-GB" sz="2800" b="1" i="1" smtClean="0"/>
              <a:t>	Christianity is especially responsible</a:t>
            </a:r>
          </a:p>
          <a:p>
            <a:pPr>
              <a:buFont typeface="Arial" pitchFamily="34" charset="0"/>
              <a:buNone/>
            </a:pPr>
            <a:endParaRPr lang="en-GB" sz="2800" i="1" smtClean="0"/>
          </a:p>
          <a:p>
            <a:pPr>
              <a:buFont typeface="Arial" pitchFamily="34" charset="0"/>
              <a:buNone/>
            </a:pPr>
            <a:r>
              <a:rPr lang="en-GB" sz="2800" b="1" i="1" smtClean="0"/>
              <a:t>	The God of the Old Testament, the tribal God, was a bloodthirsty warmonger, unrelated to Christ</a:t>
            </a:r>
            <a:endParaRPr lang="en-GB" sz="2800" i="1" smtClean="0"/>
          </a:p>
        </p:txBody>
      </p:sp>
      <p:sp>
        <p:nvSpPr>
          <p:cNvPr id="28675" name="AutoShape 2" descr="data:image/jpg;base64,/9j/4AAQSkZJRgABAQAAAQABAAD/2wCEAAkGBhQSERUUEhIWFRUWGBsYGBgWGBwXGhwcHxwcHB0ZGhsYHCYeGhojGRgcHy8gJCcpLC0sHB4xNTAqNSYrLCkBCQoKDgwOGg8PGikkHyUsKSwsLCwsLCwpLCwsLCwsLCwsLCwpKSwpLCksLCwsLCksKSwpLCwsLCwsLCwsLCwsLP/AABEIAPwAyAMBIgACEQEDEQH/xAAbAAACAgMBAAAAAAAAAAAAAAAFBgMEAAECB//EAEIQAAIBAgQEBAMGAwYFBAMAAAECEQMhAAQSMQUiQVEGE2FxMoGRFEJSobHBI2LwBxUzctHhJIKSovEWQ3OyJVNj/8QAGQEAAwEBAQAAAAAAAAAAAAAAAgMEAQAF/8QAJREAAgICAwACAgIDAAAAAAAAAAECEQMhEjFBEyIyUQRhFHHh/9oADAMBAAIRAxEAPwD0M4gdTi1HXHK0ZxqZ5j2Ug8T3xNl2nffFgZcDpjtVwxX6A2vCu5+WItZxYqJipUmcZJ0d2bdsdLVxCBfGARJxyk+wXGyGvX5oA369PbHDGMbZJ+eNeh3xltsPpUcV6sA4qGrizmFkbYp1Bf6Xwmd2FBElO++Ez+0Pw82YRqlMw1GDpizBwC5nowifUT13d1H9fLEVGnLPIBDNEHYjTBn6nAplGOTV0eMcF8JZirVVaYh/KNZQSAduS/3SSVK+4PXHpvg/jtWsDQzdNqeZpABg66C4/FpIHMOsb74P+H/BooJUqa18yqxdqjqGOkkwIkAAKYiImTHwwUy+aNazIGSnA8xxNuyfzfkPXBfKrodODnHfYMemO2KVUCbYo5rxxl6Vd6GY1UaiGJbnQ9mDJfSQQRbbF+zgPTZaiHZkYOv1Uxg52toiUJRdSRiVsSlJxVKnE1BjjITvTMaOCIOOteJhSnEOiCR9MMWgHs0XxinHeNRg49mPowYzGwcbwy4+hY4N2NqtItjsLGIaGLcyMTwdvYU16Rs2KtYyd7dsTZl4FuuK642T8BivTqmxgjERW+JVN8cvGADKGbbSwPfGmaTOJM4u2K4PTCW9sOjVN7H3x0TiAVBO+2OnryIAwakgHFk73WBBBucUmT8r46r8TWnCu6qW2Hp3tsJtJxiCT39sBOWw4Q02ybLZeOZkBn641w4anqFvu1GAURsoBtPXVOOnz41ARYW/1xW4XmSrvUksQ7AAwLQLyIJ36k7YZJpxpG47V3/QRzueaoVXSyU7FyQJ9Z09Bi8UFOmApBQEkdjJH67/ACxVqcVVipFiNwRv6husfLGq9Vl5lXUhu1PeD+JdP1IwiSaWy+Ek9o83/tk4XTK0MytO8mjUIMdmpn6B1/6cLvAlzNCauS8xVP8Ai0mUupjaQBHe9iOhx7eOH0szTZXCtTcaSO4PaRKmfmDgRmMh9nVRTEUoCqIjTFoj8+u+GYpqKpiv5F39Re4R4tpVQBWKUKjHSF1ggmYgfeF+/wBcEdVzhMzXhb/8trdZo1WeujdNS8xp9pDDbqAD3w4hcHOSb0S8VVlxGnpiMm+ONVrnES1T6YPmkhHF2WJxrViIm8/ljYN9sEpo2iUbY3jS1BtjMbyRy0NOu8YkFSBfFUtYeuNNcYk+RxeilQ5LZNmH645p4pvVi2O6Lkdcd81mfDRbjEL5gqT1nED5jocQvU/2wM8r8NWK3RmYqSZxTqVTiVxiFxidyspjjpHAONVKwRS52UFj7AEn8sbCxil4iqAZWoC4TUsKWgSZAsDc3tbBwd0C47Kh8LVq1PzjpLVGAJabCxheg2gYtcENSmrUah5kEoZk6DH5SYv69pwLo8SzgpU1fSKSw6+VPmNAmFnUvTT/ANRiFMd8LzddsyDmCmqqjNymZOoHSLk/CARIFlPbDpStBPHaDRGIaFYaCB1dyfkf9sWtPfA3JIQhkzzufq0j6Ylhko6eK0WNZ63xNSzzp8LEe230xWJxsY1ZLAeOi5/eTEsQ7JqudBgE7SR0nrpiffBHKZ1qqGlUVdMXfUFI7NHUjsP3wCGJWcR6jYQDhsZWtmc2jM1lyp0NBgz3E9wD6GJ9TiDzemNarXMmSSe5PXHDY3mBxs0awEkmAASZwF4dxNjVLOeWoYvsv4fyifecXuJH+HH4iB9JON5fhwNJVjcFjPff/bHfJXYcMWnQTpLGMBGK2VqkoNXxAlT6x395xZpemKIuyWSp0cwfqcZjom+N41o5DTOOSbY6BnERTEcpbLIx0RFb451YkYYhaBbE7dFCRwccY2WxXztXTTZrSASJ2Jiwt/X0xybbox6JHMAkkAd2IAHzOOItMgg/eBEfXFPL8TyppffqyZva7Xg6hyFQY2vE2wmcZ44Xy4pZYaKZNQtHKWCG4joIIMDovriz4ElbExyNugtn/FT1av2bIJ51Zjp1xyjuRNjAm5hRHXbAzO+Da6ZgNmqodl/iM0s5CgwAAVAhmsIGwY7A4Of2RZKnSWvmHsRCDvsGZUUXMkiw7DGv7QK7tNWm7c7RpN9IGoKrUyQrAEkSPh1bNIYMjFLQTE7PcXY0xqqVEFr0iqglp19Q0fCAsCxiDuZuGtUzFUtTeTl6YdWYBdRpozDVFhKIVPefXBfgfhyn5BFV9ZqAO4+EHWIBBWWTTaCV0bSyzOLnDuGihoposa5pyoidQMwd40A8x733xujnPQfyuaFRFddnAYd4It+uKuW/wx6k/wD2OCX92LQULTM0zJQdiTzLb1JYe57YGcPQ+TT6mAT87/viCSptDLtG6rACSYA64HVuLO9qFObxrcqqz1VZa7g2NrGRvML3iXxLqq/Z6eqzxVKqdQjYLNpnrfFSlw41MxFd1p0UC6KbvZViwlRzEC5IIMknqZbHHx2wa5MfcvSYAFzqYj7uw/7RbHL5tQYJg+s/qMU3zp0FlYVFFiabgsd7gG59ox5pxriNTU61naWIh1F4WZXTI03IJvuB2xuO5vYWTDGKTR6wSDdSGHcEH9MRk4WvCHFNehfLZZXTLKRZRc6tiJ7d8MzDCssXF2hcaSplXONAWe/7YJU1Fp7YGZ4ws9sc8Q4i1PSRGkU0JBtvN59hjtyQ7HGlRfq04do6gN+q/sMaFSMRUc+lZadRPhZWEHcEFZU+onHZw2LcSXJFOTLAMj1xmIaLFrCw79fljMUpko3IbjAni/iClR5SQX30yYg2kx27euCOEHxznUTOUw1OfMp6C4A5QSZIHVpVD7K3fE2HjJ7LZxa2N3B+LU8yhZWIsWU6AUcAkEqdXQi6zYQQWFx3ks4tXUV/9tipN79Zgk6Rp6T06iCU/h+Z8iktGgGSpFNaaMAwZ2aVhhvOsq3QEkbbuPhnhh1O1QIBqUlaZLIzaRdiQDYfdj8PaMNlBV0EtslpUHe602YHrYA+o1ESMDPEFXRl6p0PrRdQXTzWMyB1iCflibO+JcwvF6WVbyxQemaiwsuw0OQrMxMEOh+ECYwQzdNXibHYHb2/f6nARgkxmSPFb9PHqlPNVCKwLosQpmRG/MNj3i89B3M8J4Qz5WpVLE1qdQHQGBGnT0FzNQTvGw2wWq8JpahqNVmpkxQplaVKJ+NqrSROwiDAhRucHco2WbW9BfLdQDUobnsXUj41vHpBkDDpydaFRWwBwTJlMij6JT7Q9wYPwgW6yNPt8QkGMVc/nXzK6Qx8pmcAyZYhLMD1XUY9bjYYfOF8NVcsA1P4la78iqSSWI1RzmcUa3BaSQfNi15AA9gWIm/WP1x0ZAyjuxJzviJzSpqaTo1FwvnDlXSqsApYQVcrTptAIB8ueuG/J5At5OY16l5WVhAUhgSdoABXVsNx62H1OIZfzKQWo61Q8KVUwpgqWLMACIZtlO53xFnc+tKmjrl7JAVtWuoGEktzAyouSF0XIF8C3+hzUXFOgscrnKyqtOnpp31MwCEALpEar3tsIwG4dn6iebTrtTLU20jQQykiTAcfECCpPUEODtYNxHiFXNCmlatVBqlCF1adNMvonSpgFrnR209Zwa8C+Hw1C5nQ1TST0Bc2PrIJ/wCbHON9i30JuW4Kwev5o5iytPpE+xIe0iRM364kyFbMUgqrUpw4jnRVUT0JG3vgl4p48lGoUZQVBjVqhjeGKxcfP6GbBkrinKOwKWam0SCh5hIuRKtPbHSiw4ypBKtx+nQpBmAWoSwbyzqggbwQLE9A2B9WhTzbMX1A03CjUwFQRBZmQD4SbC/LEGTcx5fhr5oGrrp0qCtpBYFye2lZgntMdr3gky5MiaVbTVRiz1WUsr6hDKeYcskAECxW0xOMUYw2bKXLsbMggWmIUiZHMWZjHUljcnuLegx0RiHJ0lA1LUNTUFhiZEARbsPe9vTEr9fr8sQZJ3KkdGC3IpcSYeW3pE/X+rdYOBGdzGpGJAaVC/8AKBEjrMbeuCnF8wQIW4vsJvH6xgdFwDc2j5DfFEI0kNxeljw038JQDI1uQf8AMqG/rbBd6oAliAOpJjAThmY0qpCxztIjppgfmL4tV8wB/M3b/wA4KT+1k0ocn2W6XEKe06h6T/pjMVKOo3n8oj0xmC50Z8MR8GF3xtl9VEEWZZ0mAd4BBBFxHTDAr2npME9j2PY4G8SzYA02OqxP4T69xifDamtD5vWgP4M4ivnqKik1RJLOfvDchhvewAgKEUDazjks4gNW4Glg5JMCNIBaTaJH64UuG+Gk0ms0jWW0EMVgT92OsjruLY1xTh1PNFVrqopgqR5RYagmoDf4ZBuLmRvi3J+xWKalqRNxfi2RfNJmTWlqClabqxZCxklTpHwiSN4Or54HZ/xuyVOZadKkJGsk1XNrMtMaQNRmNTRytvF88TcHpJlQ2XooppsNl6GxmSSbxvixnuHLVyzAKNRpgpbbSJUWseYR/wCcCmiiapX2ugYPEYdg5paVAgO5JZrABnW2uQvwrE3IIGDmT42PMWkpCsS11CUfhQtOmlLdAOapNxvhPylM1PLYyOYSZUG4t0g3tJ1H0wf4dkaSVYVmZgZGoCQTYxAEk3Fx+uCcq+pM4VsMtxQUiCwZ2MgBJJJ66oIdlAMxJkxY7jOG+LFXlZUVWMxJkj8RJALGRvAA6Ab4E+Jc+MohaaNSopIVf8RlYg9j+X6EWQaHE6lNdWitDQiN5oQ6gAdQATTEEWaRfecMhBpfZinJSX0H/P8AicOWKBSL2hZnebmdtj8hfAXiHihdLKL1WQARsFb8PyBwIHE8wAXenVGn7zVFZbdSjIJi3wkE9ztiNHNaqwhZJqEsVblNmJJkw5JInoV2gAAmlRsVK6YT4jmEqZzLOq3bQCwa5ghlG1oN/a2LFPxS1EU6dGk8QBcrTB0gExdiBM7jbAbKZErmaQdldgwbUlgQJNx3kY64wkU6ZRgNBB3tEDeNh+xOF+jPKB/Fsnmc1WP8BiXJYQykQLzOkCIxbo8MqMqK/wAIHlgmdTKCSpF4UaSFgg2GCOYzLpQXy6ipq8tS5LlixkHRp+FIsZtHTBI1V8ikxiSgm2naYG+/T1362B5GhrgvBW4vkGoZcDWuh6hRRfVES5GyiRAJgmBvc444XwAZilaoqjVApi77EAuI/CDA9ZwS8V0y9Kk2nkV4FQDlOqJUEEtBA3IAOkwTF72e4lSZmfQtRGApu50iIKltGn49IXaIuLkjGuTSr03Gk27JvDFFsu9fKliVpmmy6hBBdSWEesA4YatdVQliOaFHU3nYdSf9cLnAvLFKpVRNK1KrMEB1QE5AATe+kn54I5Gq9XNanAVaSyii41ERqPfSJ+uJJwuds2L8SKNWqWYFpB3VdtIkwI9rnuTfHVDK62EWJxFUpusHQxlY2+n5RviXh1UgmbW/XoMM8Nk0goaYhT+D9AIj6YpBFZ7qRP0I/XFwMJAYwCJMLJ+n+uIawUmF295PztY+mBVoWqZNTsLDrvjMaSBbGYmd2FSQY47x9VikrTTI3AVr9TqUmdpx1mKitlRXSBAZe8kAjUI+owDzmWHk+X5aBiQNQ0yVnUxa1gADHuvfBvh2SRss1GnLKqaUGnTKw2on1nrM49Cf4xa/YvGvtL/RDxDiIoZOlUFTSQxABAHqAPk2AHhfOVNVRaikc3mJNjBsSV3AkWn+bEWazay5L1P4aLAFXSoJ1apkcxFpgi+JeAZ9aGUrVBReoWYaRTUsDykjUQdljr2Nxhj3FmKCi1fo15/LlstVifg1W3kQR7bYqcGrL5NMk9IjVJMEAnsd5JNrjCZT8X1nKAl0YywXWdOkwCCNiCjEbTMbYKZTxOEldBEIApAHLYjqSPiMk+oJwjg4opclKKiCFc0a9UARLlwh2CNspm8BYXuAMF+A8MK1P4bR5rny9XNpQ7sYFiI09dptgJWz1Mml5bBn+AlTfoQW02BBJ3iwjpghwDxCaNRDVcLpLm82ENpUwCfiBHt9cUwerJcyXKgxxHN0AopZgykMnwzpgsJsZ1BoJPt64mpeGaVPKZdQ4K6SVemhOuSskk2VuWAQZvjzjxBmqtQajrC8x5QVTmYnfTeCbnfpNsehf2bZ4/3c/m1GNOjVYadOrkNMNKiQQQZ7zgM9uOjf4/HHK6uwufCGWrsQ5JrKoqaZYcjEQJsG5tJiTBI7iRtTwhTpsQgi+okEwTH8zH6xgzwzjVPOK5yvmakFNkd10iNBp6Te2vQ8iDbS3QYvLWFUCpTolxN2bZYsQb87KegOn1GEpPqyicdt0JP/AKfDZlQNUgXKkFY0sWOwuFBFsK/HvD70nKhmNObqSVAvAI07p2vc2sYx6vl2L5mkY/h/xYdnlmPKh0qF0hQGJsx2OF7xZ4oo5eqKFXKmqjAqzBzrUrvyRBGkraRMHBY3sXNLwSKPBs1TACmm9IkRUJkBeljzCO0fXDfmlbKIKgHw2ncgxY6SI5tW8G1umIMhWQUBUVKnlVDpTUtwwiQOjrJI1dbnocNPFuH03MaeSCq7nTBIESd4BE++Dm+Owca5OmxczSDNMQtMCQpraxKaxBEoCJcdpEDfoMWl4dA/x6gvePLCjp/hlNJHocWc5Uo5Vlps6qSQLCOdxqlr2J1C574g4rBIU3WdTLAMhfQjmAaDbqBgL1Zl1KkLXE6r06BYFGAYloUJpBurFLkBwdcTaYiIwRylFjTK3BemQCAwBJEEifWOvXEnFqSqjagNNSkAREzD8sxeZqflgvwfIM4V6qrKDSqrMTab2JB0ifaMC/sHGXGLQu1crCK1aoUMTpVtRBOqwCkgG8z7dsUaviILUCJTKgjUWa7wLG3RjNh3jE3iTja1agqZeofJhaZAXy5ILEsD8Q3Ant7YDnLLqVRygzpaNVrNJk9CPnglFGzjL1DTSUtOkgHqJMnrPYnrvi2nDyLnr/XXADhrOGpq6zADb87RK7e157Ti7nM/5jNoU6V21ESDsSN7Tt7YTKDug8bikGBlFa1wcZgLXz9lF9UwSDG+2NYz42M5RYb8QZ2olEEUhTDESzMoMdu4BJ3MC24xP4T4zUqv5PnjL260gSZgQCW0ix3EjsSbYAcWTzE0pfqY3taZJALAE7/pihl+F1KQWyMXVtQDU10yY0uAwGvSAwKgKbdRiyMYxRNybYy8S4BmPOdaTgItRkZ2pgEsAGmZm4cdMFsr4Op+XObLsoF3qO8xABMK0SZUKt4JU3Mytrmc0q6j52s//ramHPYydUmOu5xznOJZjTFRc2w6h2Vl94CjuevXGWn0zeE2SceyuToUER6TeWrtCBoqIzEtAYkw/KAZmRA+7qIbg/EcpIWlrqVHIBNZbgmeXSOUKoWcDvEdOq9E6KVSfMSRoMxpcTtBGw+mLfhjIUqWqpmNSuYKUzYlQIZzqImS6rHcNgJq4hQ+r2OWV4GMyDQU6jI1VLkKBBDAExEyI6z64cuFeF6NMAlFqNA5qihjb5QJ6/74oeCMoFoswvrYwSCDoUkCbnqTt74asutsLSoKTtgLP+HMuyCl5aF6pPNEEAQWYKpHKBChdp0zMmRmW8OUcjlXSkpKnzX1NdydDAK4A32UQB2jDJmE5armzMppp3CiwjqCzmfbR2xQzmZVKWqQVCmRO4FiPfpjW60ZxXaFn+z7KLT4enmixZQymwMqkahuwlvh27zhhyssaraHFxUAJWTAVSSqkxOmZO84Xc7wt69CnmqdaoiMSr09X3hUCCodNtbBYYbSZxB4doNl3ZmqvV10woZmJaNU9T3UbYW2x1KW7OfFPi1KeYyrvIVS6VLEaQVYavUDUGPoDiv4ozC5iqyqksgFVgKYOskAWdOYkXJUEWkwbEL3jOgrZjSZhVgmehmARvOGXwpxGnSydBWqHzUHOqISUCsdLMdp0g7na0HDV+KkhMpQc2mBM/mM0ciaGnL+RSCFHJYVYDrcAHSeaoRt8JIwyeHeI1HAy2Yhatil51oQIM9SVY+8GYIOOvGQetl6uWy1MNVOgnYA824mALlfywC4lkXNPLM2sGmgVnT40YSyVAB0VtM+h7YJNsKbXFULnifxK9biFYU+ZA7IqaAdSlrrqsQWAEGdgLiLleEeLhWzCIqbjRFldTv8O5UAQYiIBB6BF4lXOhDBKFDdTGpoEav5lOi3ZZ+9hw8DcEVatSpE6D5YJN5IBb3MRJ/n98MfRO9DVm8sKlVEAmV1R0HODqMf/GSO8YP8OAlViNLAAdjsRPXmm/rgVlQV8+sqlyqQqruxA2SbFoxYo8UXQYy2aUhTytQaSYsNSyJmN8LN4s8z4VxupSoeVTggF2aSBF7SDe9rxEwDE45dixZQsFSSqyCIBGpfe354ODw9Wp6KuXyzhqnxCov8RSBDIxA+Bu+zAwe2BjcAzQEjKPR5tTElNO8yACNxPQRgkkhs58pNhWnXo1U01el5BIYDo4IuO8j6Yq5KuvlhQ6tpmdPW5PXYkGSOhPTAri/DnFRADzECyXkWg6ZmJHyxYynCK9M3o1JvML0neBub4ziu0wWmiLMvDGOsEfrjeN/ZnJBqIyMZOlkZTAMbMBjMNE8n4N2czNKpC1guoQ4JkaoJkHTttpPucHcx4nXyqPlFSRDBIUXK/AQRY736gethHFeGhqsVAYkaRSuxJ0gAd9ViAPxTgVnOMefV+z1QKC0ZRHpwW1AxqeoJ80SNpIkG53wNKS/sJNKT49F9+HZOrVVjSRfNYJCFlUsoYs2mQFVTAciJOlRu2IuMeDst9k82jXr06nlyELeYhNzENzCw/F2sMDMyr0HmqA7qZp1FcsrAfEEPwkgnmU94PQktS44kb8gJCjSYg97RJAAA7DGKN7RrdaEfxIDRpU2p1ahLtzSYNk+EAGIk7X6Y3xPKM9XLJSmai0kIBiSx03MHm7n+XBjxh5WnKmBpLNUbusaYQd/WbjbFzwFktebqVailVoAFZbkZ2OlW5tmiTIMEkRMzgm6XIGmtHqXA8r5YVBdEVUAmbQALwJmJPqflhf4FxjPZnP5gUa1N8nTqlSaqA2/BTKANqgEgkkAad5jF/wASZ18jk6lQE+ZU/h0h941HkCB3Akj1AwQ8KcI+xZNKRHNpLOe9Q/F7gRpX0Awn+2VKlHovcdqk0yqglnhRHTYlj6KB9SBgBR4WjKKYErOqSSsnqzRuZwfZQxkyYHtv/wCMR08mAeXqevrhdNgXoH0dNNKlE0yKTPUAk9+Zh7am1A9p7YCBDrgsQRaY3EzqFt8QcP8AFgqJmA1tVVqlKfwyqsPqhPzPpNipmQ9Jn60l5vVdmPuN/acdkxuS0Djy8exZz9OkWJqqryZuYJ7dRJt+uCP2cNRJQysNtIhj0I6kgA39RiZOPZfLCKlKm8idLIhJHe6k/mcCl4xl6gfy5S08pKQC25i5gwo0wBq98aoSS7A5qXgRXOtTaosmS+mR8VmgD0uJjqQB1xmc45TWlVpsSCKVVTpuVmmQCxkQIgRuRgDnqQqOEp1WMBiVkk3ZmUK5MksGJJMjtcDAPP8AAKYZDTY1AxZGBJI1gKSwnfVqPzVukQ6FGu+xfyb1GprNHzKfKGAkSBYGQZkXGqIG2PS+BMtOjoE6kEsDuWYzPzJgegG++BuQyJDwPh3YncR0B7b474tFEG5BqQJXeyk2HbTrNvvAdxjZO+gAxwsl6NYyuosRTOlXIsFDQym5iYPrixS4axp1C2YqalpMwIWiihgCQSqUvbr3wL8C59noP5tyjNDWGoCACRuD74KcVzhXL5g6wNNF7AXuNMSTAU6ugn1wISduhAo8ezho6lzjNUI+BVQFbTflvtHucT8N8Z12TU9SvUYaQq6/ikxc9BOFJg7tGuF3AVTETuIAJF9/ri3wym5doO4NNrXLsCBp9Yk/U4ckY34htqeKV0sXJcVCVRQQSSbQGYGwm7EzGm17SZXMsdT0niBJam2+rqeUEG2xH5EYXl4JTrrNHVrRSxWCVkXKyY62t1jFrwuqpU1CT5iw14G0m3UdQ3TbAcEk2jXJvsOVFcganZmDTLMWMEbXOMxPSS+MwvnWhdDVmc15degxIAkjaea8Edrnseu2FzM8FQnUxLPUMMSdlUQFAsIEgfLDc3CPP0g/+3JHq5hV+hOr5YDcVowSCADTI1R/nhgP+k/lgMMmV5Iq9eAKlVY1HpGmXRyJRdy0wHUydLDv9QYgGMlTDEOjeYh++YkCxIcdDcenUYo+G6bmpqB0tqYCe0QWJ9IY/wDNi5WQKQKRKNS1IsiS6hiVVlBAIAMA9P0a78EoVv7Q8qab0lsJRzzNDSSPhHRgB7nDf4G8J06vCijuyrmH819EatIC6UBayjl9ot1kLNbiNXNVFZqaVAxVAtwVDmB1MgmWtsBfHoFOt9iyr6QxSgLfegKI8pu6uzq6+lUbQcZLUUgkm5WuxVTwnUqZ2rQyNdj9j0VQ2YOpRWMQiiCoICmSVN1IOwwYyPjhqFQ0OI0fs1QnX5iyaLkj4tzoneRK9eXF/wAEf8NkxUczWzRNep0JLbCR00FW+bYs8Xy9PN0KlNwNT39VMQHB7iIkdMA3ZW5q6a0WanjHLLoJqgq8wVGoHTyk23AYgWmTPbAXi3jN2d6OX0EQ2p+fXphbooiGJLXMyBtFyVoJRK+SFTy0CqFYBgABYc07Wv3OEmpl6DZx/K00UNXykaYBaAXK32kgKsgbCRJgoK2RZZUvqWPKUOsC2kbXGgg6Ta34TPqMWcxmq2UzNgKtKtRaoiABTrX46ZYbkyDBIs0DYYCVeIUqdWoKbCqlLzTqQ8oMEkqN/LLrMCQpkiz21m+K/aaqsr5ktRUrSpIFi6RqMOSKjsLWtpUXi51XYuKtAzMcNZqiVGTMGxOlaaSqglYYGoGs4IAZpIv1vrh1Onl6tSrmdRUJUDIVHoonRdIdkvcg3E6ZxZqZ+qrh2zDhfKVz8XJYArrJ1a9ywJiWMThfoZv7S7KNnJJHqx07mxIUkAbSSdzbkn0yh8PBypcGFJwaThy4RixJKHU2lSpBBVIv1+Ha+J6vDGSQwEagbNr0lQUVdpHKCYx1kcqMvTaSOZSum4jZpWbSCesfEffBDI5mnUpM6mQD/lIYbgibGZ9L4Q5b0c40itSW5G/Q4C8WyozFUJUkIVaI9IkgdfuEH+T1wZzrRt/iVCEB683X5b4i+xTVyxQkqSEAfoHp0yJI3EfTBpiaKXg6k1JqtF4iQV0jSIIIYRPQxfrjXirMMKdSw0nSDvJN222jE5oPSzIapFiUkEkG0EzEbjEvHsoCgeo48tX1PY6SsgACN94wa/ZkZqE9iDWy9RcudRjzChMn7o3B/lm0HeMVf7ypshps2hAQwYDYgbgC7dot7jFvRRpsf4qshOyAt1JFwN5JxFW+zyzRXZgLEqgA/OIw2ziTI8WYKxZ1bQNVN/gLHoqkAEkkQVM9T0nB3Iq719WXnTUAYoxtTq6jqToYMk7bjvgEtRKtIU6NJhLAamYSTofUoC9xNvUd8GOF5dSQtKpFYXGtiQyiBzRzKV+6w9RcADAzdbNSsPZWkQgLWJF4mx2tN4xrEGS4qQyrmQadSWMETrEmArDlYiLixvjMRybTGxx2em8FIJLGSZ5R02gt7xb5nCv4zH8eqFFiKYtvrIvbtYH3JwzcKqgIJiwMrMG959Iwr52t/HPmWLNABMkzYAH03nA43bGZNIr0cvzsw+EMAkbFdAB/7gcSaBM9T+5mRO2LNGkUy1FY+GZ/5oef++PliKmw0yQLC5MRbfDHNNiuNJWc8DyIPE0KqNIpNWqW3qSUUn1hicE/HmWSpUoZYsyirFSuVEjyaLC7xcWZjqH4b7DEvgjL6TVqX5jImZgfn8sb8N1mq8SzletSeky00p0FqIyHygxloYdXAMDYMMMtMZD6tsl8WVwiqARqmBp2AAgRFoFhgXlc/wBSOgAggXmffbG+McPEwNV7LzWj8OmbbC+/TpelmqvlIS5CwIB6AAXYxeB+sDcjC0rdDJVx7CuYQVFdablKqhi0EWUECQTs97SI3PTHnlXhVTUtIK6tSUUTGygQWYEE8zVJ55BEQBvixw7i/l1WqhqVOWl1Ww0kcw0qSzEMFMHUeY774k4hXVcy1XUqeZpY6tRBIGlwjKCUaSG+YPW1EFTZJJJx5Mq8D4XRFAllIqirpZhCilIKAhQIjzAUBaQCIgiQXHwy4poabwGQhAmkaXkcynTG7AEN+KDuScIeW4mPPdVRmp120HzddO1Qi7BH51DFmAuebDejvTd6BPORqpKwgOqiAQ73NdWnmMgqYIuI2fdmJWqFvxV4ZVc2efWtQltLEmCSSVt1BIg+pEYs8MyBSFRFEks1gWIAOx36fPEPi3idVlq10BDLU1AgRpEkBSDuQWgj0nC7wvxs6sGflaLMg79x8+mAlFyWh8ZKPaHfO5qXqoQGfVCj0YiTbaNW8HFlMroLaFKoUGq0dYlR3DGPWScL+V42rsaixZk1QdNyD8Uxe5I737DDJlMxIklSOccsjlJkRN4A73kz2xJK4vY5NSVoG5uq2mrVM6qKimg/zK4LT8sG8nShVCm6FSPYCmp+qg/XFDiFBijICObSrH2JkjtvgjkTyqf/AOdSfqIw6UlRNwbZrxHnl8nUAdSmeUTNwTI7bn64C+J8ymiAAmtkWSSoMkNJG1o3j54IcYH8Ngeqk6R+53JmLRH5YV/EdHzcrQ1/eKmW6Qj/AEGogHvbB4nYvNHaKFWhQprZhUIAIAYidQInY2Ptb54D1eJhSqlQUO/4z9Yt2xRy+dg+U2oDVEA23va0/UYK0LEioVgGACNIO5A5xbbaTio2ONyujfDs4msUtYpUwwcFyQdQ225VtIkna3TDR/edOkxNLLoalTmJWynrqOgksJNgLYUavBvMGqkkGCSgPpsomSw/D2He2G/gJWpRR1gyoDR0KgSD7fvifO6QcINScSA0czXBViKdNhD6gGZrzBU7CYsNPzOMwfVIAEfLGYj+aXhR8SDVKuVU6jYiCWvI6es9sCs7RFQqRsO4vMzPpfG8wTXqCpcKJAUbRYAfW84mJgue0j6EXjD1FQ6FcHPst0q5IVSyn4QwIKdCo2JPbp9MC83nPLUlgI7TMkekTHyOJ8x/EOokhhJEW3/a2KteurkpAkC9up7Y7HFdgZrGzgeZ0U1lwjsJmojBZa99WkGxizYL1zVHKa1L0iid+/NWN8VVrOtIU0hmKRfZVAgu/wDKOg3Jt3IgzmelgRFx0whz47Q9Q5aZzmKfmIQSpYE3A07Hfc/qcI/imoazrTDaaaWLEE6uo6QRqvHcDDJnc0QpQG7TPpP74A1cqVEam09jDfqMMwzt8mBlxtaQuZ3KvTRl8k1CymywFEgzvtsOgO+D3B8sFy6Uqg1AgaxNidjq6Ef6DG/ImoCdlE7R6dDH1BwX4flYAFjLQPlfFaleyKdrQq8Q8MrTqK1MBBUU2M6VI+IiOYEpaAbAGOmCgylTNNpcFqll1DljRuQZ5FVOY+8HexnxlmtWVDgGadVanLBgAEG29wxkj0m2IfCbiqtQknzDaox6UwokR+JipBv2wLspjqF+gvjvDR9jqNrYhqdSZAHwpM26kx9MeR1FUaYYG4kbGLY988UUAaDITM0HYjsaoZiLdrDHgWXoBraoYwVn4Sex7Sdjt7YOAHPlaZOrNzgOwU/4gk/DNp73i3fBLg1fMaXGXZ4IspYaQOpYnr0A9z2xToZYBHDgzfV0M7AH2M274k4RxI0aTCBzOJnsL7Rg2rBHnIcUNGgv2ilUUknU4GumDNiSLgEb9o9cM2XIOkqQQykgqZBHoflhDyvGWavSHmsqMypAIEAmTFty1vbFvN8bGTztRaNEii4DaFZmUlgDYH4eZWhlg3gyBiXLhtNxHQyJMZ8+dg3uT8j+2F7i+U81aSrBADNABMzABt0hfzwUzmf8ylIOpWUHV1sIM9t8DMhnv4qlVsKKrNwQQbj1BttgMSklbBySUpClxXw/VC+YyFTtYggkbRF1MdLziqtYOzc3xpNx98D94I+Zx6Lm0WtTKWZiPvTpFxdTNmBg/LHnVKiyVgGWGDwVIg7Am3S5/Md8VY58lsGUeJ3k+IOqqeY2MjvG0dQAPzA74c/C/ElV3JK+W7m5tpqbG3ZxF++KXAPDlBUJeoGLco0gxESQSYI3BtYW36EavAUo030HUsMwU3hjaZ3I7TffA5GmqNjJp2MIz9EtGsT7H87Y1gJkx5lMEHTe8Xt198bx57irK1NvoO0aiwoDCbwplTa0ybXxBSqMgmqSsmNOkRBmTqNzHX3tietTj4r+hNvqvX2xHmqjaZ1zay/FY20jV1OKVXgErTLFNgYvNrHocDqtEtVUAXLKfliTL5piIeksx9xoA+o29IxmV4mEalXZB5b1AAzmAIj4+oG8G82wSTTaFz+yTHJerawQbEiD96y29wMBOIZhqOkBdTEnSh9zJPUKP69EjiWap/8AGUXpPHMnmLcJU1a0DKBBDMjKL9OuE1OOZlVK+fWCxpuzDlk8oJuFJBsD09MYv4zqrO+XdnsdOTN5M83v3gbY4rwO5J6Y8Xy3GatMg0nKMD8SHSfmRuPfBnL+P8ytqpSpe+pbz6lSP3x3+M/GY8uv7PRzlWJk267dP3wU4W6iJidRm+xHoPQ/TCj4V8dLmGFOoqq5nSEkBv5YbYwJmTMHYxgz9pJq8ghSPi2JvEesTgfstM6MU3yC1cO/mIHEGV5AASDbTI+mBXh6i1N2ptIDwjg78hBj5/vghQrjLjXUN1uBBPT4oF/W2BeT4klWaqVRV5wSQGEOZsdQG8EW641c+6NbjB1YWzD66zavhsD7bR9MeZZrwuqhlKqGUiCJGoSR3N4jD+rkW3nr++KfFcrIDESjDUrjYi0lSLGGO/qMFCTsXNUrPMOIoVOmZ0izfiGwDd4jfcbYgyalg6qRa4kTM/0MMHGuFvLFSAnp9bliBMHacUMvwlqNPW40s5AANjETse+46xBNmGLEKs68NZZWzK6uaFJHKDDDY6TaxxPx7NNUzEkaDSIVQZLGLgypBAMyCO++N8DbTU1HsR2j59PfBXOIHdGKt5iq5lRJKoCxkX06b+1/TG1QHJ2TeHifKNNjcxAIi57g9+2LegK4AMMTH9fTAnK8TDwS1TedZAfbqYjFqpxANUDIQTuGGx7kHE84dsOElewu+X0qXuWHNYzPb6b/AE9MUafC0qVA5EOyDmktHNC2Y/hUg/5j6Ytlqgv5vQ2i3zOKuQydQQTJ2ntbYYkbdaZWpK+ipnKnl1GllVwqllN9x03kdvbBrLE1aYkELFxG/wBekGcVatBWqgNHOsjbcdCelpwQoM4QahpJHQzt/tGNnO4IKKdm8nw8JsDHvGMxqnnKpsafzBB/InGYmG0BvB32jOZ1UfWlMAu8DSYEQNRFixMSOknHpmb4BQBIC6RbVpJ+nv8ArhW/sny/l0qtVgdTvab2Xp8yZ+WL3jTi5o5GqwMO/Kt/vMY/JZOPTr7URp6sQvEfjH+K65YHy7qLAg9DJaOUkMABuPmMUR40rPTai7IFI3C6SABsIEydMT9cDP7oqKaYdGXWJWxLEdwJFyIgeoxBmc9rgJpGlWA1hSxkEGSUjoAsaQvSDLYc4IXzZc4n5D3p1nLwCVKkXkk8+zFSdIaOxGNZWqKfxuh2gOdYA6DbmN2tYXwMp5MsBpCgsRAUsW3iIvudr3xzWyRVbMhYfEoswEb332Mx3He3HdlzPcQV6gJqO8HaFQR1UAQAI2GL9DwXnMxTSqlIMHAZYqU5YH0LTPpgXwTw3WzTHQIUfE7fCDvH8x9Bj2PgPChQy9OkrEhQb7XJJNpsJO2EZ83xrXYePHyYoeDvAdSjVXMV20MjStMQTMEDU06YvsJn0w2cPpjUSSASx0gmLAdJ9cTeIc8aGUYqdIqOKfmEDSgYiWYm8xMAAmfScTVs5k8vQatSpvUC0gvnByzHVAVhr2Y6gem523wuKc9yCk+GkJ+ckrrZ20uVakZ5mDF7x25rDtbsQqpxjyjUYSpq6amkNdGFbUq7fFoUTN7/ACwaro+bqmo500jRlVX4tIWEEERzC5G98KFXJlqkamcmwnmJPp3M29zi20SpUe18Aypr5ejXawqgaQpBYsbGB0EyJPY+kh+PeGQajilrphKg1aSfKD9XuumCDBAAuJju0mgcvl+UDVRohB2BVADEf82F7L8ZZx/jPTpqJPlQryTvqYEgTOIXp/UrjG/yKPDcvUy9amarUK6Kw/iACabMIVwHBBTUAura4JEgRzxfwZXqsGFekzDUWFSVYloJZoDXYyTcXNgMVOMZdvMavRrF4QhqbLqLKx0kmIB6EyVHr0N/K52tVoJUUqRSDKwLguhSP8MlVYiIlWJ33BkGmD1sRkjT0A6fhLMoxilI3kEafeSfh/q2G7wjkmy4K12Xzauyg6tKBCoUspIMknbsN+gz/wBYDyySGJEagUNhawdRBEG2skGRO+I63E00I/mtQFaCtQjlM6uVip1Ie8CFMX646fKqRmFLuQN8K0fJqVGudI0iWEqNIJdSYJImx6CZxHQ0PmaYU6y8swAEEbhn2IaJVmi509pPI8LZgWRlanChKqvqRQs8z6bhtIYfONicF6NRMsipSVX1gHXAXVbcqLx0A2wnJKlsfjjFvky3nM6E0hEpA7lmZgB7ACXY9htacUm8RVyGCgQpglaaggeqMxJHqMZTp1qzXDTtMWA7DE9TwuNMBtN7tuxt9B/V8TLivyQ9qUn9eik/EKhN9AH+Ub+wJxcyC1GJNSdMRAgfOI3xGldqLANAkC+mQI6D5f8AnBWjxBHght/6k4FuzoJXtkQy46SMbxxmFe5FhFsZhbHsv8DYU6SoGESSYI74i41l1zIWmSAytqpobq8bn+Yrvp9QcBVzRVB1MCemFPxHxKo4CyY8zVuQRp6r2PNv/pj1I43fI85z1QS4p4grazTqKXAb4KxmT95gSddJjvqEbD0wIfhlJUDu55i28szfABIMXVpOrYytumL/ABbigCBNVRtXMDUC1GXlJ8v0A1RqBuBMYHtLBFL+YvYEG6g2J2BEtDieWN4gNYGgdmiSS9MsFVxHMNU7hgBEnlJtYW9MQplaroG0Fl3mO3RW3I7xghVyzIrqV6SzSxR4uGGwBFyCZ3ixIB6ymZr0xoR30E3XdI6wCIMWvHUxGMOsLeCeM6VNAmBOpB/9lB63gxhpPG4ZRqiSB267/TpjzX7WzvyqNTMY0iSTtAHp33w95XLhafmVKTq8AQxU6msIUA7knbATj+zVd2gp4w/4mplskSQomvWCXOmCFUfzsNUTtM7DEviRVGXajoC62DIgksSWiJ2hJgeijeJxC2bCVAxf+M8tUuQ0koBbcIFEL6XuZmHxFWNWvTKkDShIj4pvcGeg67k4XHVDZK9sCcLptSDu7ibO+lg2hVkKlrCFG2877XB8I4s1XieXrVOUeeh6Qo1W9Ou/cnDBm+GBcuaaWNVkX5AXJ9IGE3iieTmCKdtBEXm4j9xhq3Yuq2e9/wB4EAaGWIiCtz0iGsZm/wDtjzzi/C8157UwqIhYkQGi5kkAGGuTA2G2GLgcV8umY1zrEMzvJB6qojlUdAAPWcbz2bKnTTdnMXImw7Ad8TKVOkMldcmDP/TKpShtVoMgnXI2cabrfoMa4PkKiMaaszIzA/xLdS1pgCWYyojVMkAjGU+Lgg62cGYI1KfX6YizCIVL0mLMDPMeZSLz6jDop+iXIDM6CkUFMlwpSppkFApZQzEXZSHS38p7RgRmsm60gogqSWAtIHIS0naSSLX74eTURgzKVmotiYBJi4ExqjsO2BWXpQQSAdJDleb4QY0rFiSCxHURtexczkr0gRwha2VFOv5epWZZJdgQLwCtO6qxMxBJsLdWOp46oAzUp1Ae+gMPcPqJix+m3TG89xLLZcNFYs0BtJ1OW1XGowdJPz6bY5oZKnXLjL1CdDHUjysE7sjwTeBMgzAmYUhE2n+aKYx47j/0O8N4vQriaVVT7/obSvzA98TZutpF1J/ykN+cxhOqcFbL1VqaKlKDDtSSnUDA/iCkSB30g/lDOw02a5Bv2n0xNOEYvRRCUmtm6qhhBHt3HtgTmMiygn4h3W1Qe4PK4/PF01b2YSemNrTc9AR73wCkkE1fZRocVZdxrp/i3g9mBunsfqcZiWrkX1A04VtjOxHrjMMVPYra0UTJQdLdLk2wA4lTkoxGqC0z7rY+lsMlS2mMVOKoAogb49RHnNi9ThjDAGxEH1MiY3wTXKloYLpCiBfpEj8/671i29ht2wXy5JpqZNwfQb+mNkjLBma4QT3AEapMEggSLbgdBHv6Vq2SNNRp+JgQIiNMb/nOGanQV3WRFpMdcBM0AajSAf6+mAi7ZvhU8PzQzOtACVA0yA369Yw8cN4mtRwazAKq2IEQ5Bg3tZbfM4UPJAMjcCfyxZqVSEMHYKY6T++Na2EpOiXic+aairAXcltTNNuu0ztfbptibhFcaxVbYU3s3oA2/bEfA+augNxc3v09e/7YkytALWhdpJjpdRIjtjPaOu0L/EuNuSrqy3WwiYJv9YMYEMitOolmO5JvODPiDJotYBECCATpm9h3n8sB8y0Isd46n9ScGDQV8LcUNDTqBddRgE6RJ2k9F6mL/XB7NU8w7a0ql1vZOW89IkAD1NsLFI2jppGHfg6DyaLkBmdRMgR2sBAGFyqO0FbFzN8aqIzK3xWnUJYDcjsATBkdvXEtDxI8guAwi4I/1N/2we43w5HUSsGYkb7ExfAVvDtIAfEZHUz+2Nu0Cy7msjT8tXpMyCQ6qWLKGUzyztMfna2DfFsoKZ5CArOWjeCxJI9p/wBMC85TC0jH3VkT+/0GGHiuWBRGvzaSR0ne3XCZeBw/Yh8Qy5NUnSaaaoOqQSW2AA+7MXNz0AwQ4ClVWdVc02BOoKFvEb6gZAv9cdcaywJBJYy5MEyLbAdQBifgVAf4pu7Akk9dx7xg09GtW7DlPMOtzpf0KlPzQgfkcdCsrg6ZBFyhufdSLMB6hT6YmCCBbcA42MkiuHAuskXIH0G+FcYztUYpThtMHLTlrqN7e2LoaBAH0xwTbEqqLRjz+j1O1ZzJO+MxK28Y1jDj/9k="/>
          <p:cNvSpPr>
            <a:spLocks noChangeAspect="1" noChangeArrowheads="1"/>
          </p:cNvSpPr>
          <p:nvPr/>
        </p:nvSpPr>
        <p:spPr bwMode="auto">
          <a:xfrm>
            <a:off x="76200" y="-1184275"/>
            <a:ext cx="1905000" cy="2400300"/>
          </a:xfrm>
          <a:prstGeom prst="rect">
            <a:avLst/>
          </a:prstGeom>
          <a:noFill/>
          <a:ln w="9525">
            <a:noFill/>
            <a:miter lim="800000"/>
            <a:headEnd/>
            <a:tailEnd/>
          </a:ln>
        </p:spPr>
        <p:txBody>
          <a:bodyPr/>
          <a:lstStyle/>
          <a:p>
            <a:endParaRPr lang="en-GB">
              <a:latin typeface="Calibri" pitchFamily="34" charset="0"/>
            </a:endParaRPr>
          </a:p>
        </p:txBody>
      </p:sp>
      <p:sp>
        <p:nvSpPr>
          <p:cNvPr id="28676" name="AutoShape 4" descr="data:image/jpg;base64,/9j/4AAQSkZJRgABAQAAAQABAAD/2wCEAAkGBhQSERUUEhIWFRUWGBsYGBgWGBwXGhwcHxwcHB0ZGhsYHCYeGhojGRgcHy8gJCcpLC0sHB4xNTAqNSYrLCkBCQoKDgwOGg8PGikkHyUsKSwsLCwsLCwpLCwsLCwsLCwsLCwpKSwpLCksLCwsLCksKSwpLCwsLCwsLCwsLCwsLP/AABEIAPwAyAMBIgACEQEDEQH/xAAbAAACAgMBAAAAAAAAAAAAAAAFBgMEAAECB//EAEIQAAIBAgQEBAMGAwYFBAMAAAECEQMhAAQSMQUiQVEGE2FxMoGRFEJSobHBI2LwBxUzctHhJIKSovEWQ3OyJVNj/8QAGQEAAwEBAQAAAAAAAAAAAAAAAgMEAQAF/8QAJREAAgICAwACAgIDAAAAAAAAAAECEQMhEjFBEyIyUQRhFHHh/9oADAMBAAIRAxEAPwD0M4gdTi1HXHK0ZxqZ5j2Ug8T3xNl2nffFgZcDpjtVwxX6A2vCu5+WItZxYqJipUmcZJ0d2bdsdLVxCBfGARJxyk+wXGyGvX5oA369PbHDGMbZJ+eNeh3xltsPpUcV6sA4qGrizmFkbYp1Bf6Xwmd2FBElO++Ez+0Pw82YRqlMw1GDpizBwC5nowifUT13d1H9fLEVGnLPIBDNEHYjTBn6nAplGOTV0eMcF8JZirVVaYh/KNZQSAduS/3SSVK+4PXHpvg/jtWsDQzdNqeZpABg66C4/FpIHMOsb74P+H/BooJUqa18yqxdqjqGOkkwIkAAKYiImTHwwUy+aNazIGSnA8xxNuyfzfkPXBfKrodODnHfYMemO2KVUCbYo5rxxl6Vd6GY1UaiGJbnQ9mDJfSQQRbbF+zgPTZaiHZkYOv1Uxg52toiUJRdSRiVsSlJxVKnE1BjjITvTMaOCIOOteJhSnEOiCR9MMWgHs0XxinHeNRg49mPowYzGwcbwy4+hY4N2NqtItjsLGIaGLcyMTwdvYU16Rs2KtYyd7dsTZl4FuuK642T8BivTqmxgjERW+JVN8cvGADKGbbSwPfGmaTOJM4u2K4PTCW9sOjVN7H3x0TiAVBO+2OnryIAwakgHFk73WBBBucUmT8r46r8TWnCu6qW2Hp3tsJtJxiCT39sBOWw4Q02ybLZeOZkBn641w4anqFvu1GAURsoBtPXVOOnz41ARYW/1xW4XmSrvUksQ7AAwLQLyIJ36k7YZJpxpG47V3/QRzueaoVXSyU7FyQJ9Z09Bi8UFOmApBQEkdjJH67/ACxVqcVVipFiNwRv6husfLGq9Vl5lXUhu1PeD+JdP1IwiSaWy+Ek9o83/tk4XTK0MytO8mjUIMdmpn6B1/6cLvAlzNCauS8xVP8Ai0mUupjaQBHe9iOhx7eOH0szTZXCtTcaSO4PaRKmfmDgRmMh9nVRTEUoCqIjTFoj8+u+GYpqKpiv5F39Re4R4tpVQBWKUKjHSF1ggmYgfeF+/wBcEdVzhMzXhb/8trdZo1WeujdNS8xp9pDDbqAD3w4hcHOSb0S8VVlxGnpiMm+ONVrnES1T6YPmkhHF2WJxrViIm8/ljYN9sEpo2iUbY3jS1BtjMbyRy0NOu8YkFSBfFUtYeuNNcYk+RxeilQ5LZNmH645p4pvVi2O6Lkdcd81mfDRbjEL5gqT1nED5jocQvU/2wM8r8NWK3RmYqSZxTqVTiVxiFxidyspjjpHAONVKwRS52UFj7AEn8sbCxil4iqAZWoC4TUsKWgSZAsDc3tbBwd0C47Kh8LVq1PzjpLVGAJabCxheg2gYtcENSmrUah5kEoZk6DH5SYv69pwLo8SzgpU1fSKSw6+VPmNAmFnUvTT/ANRiFMd8LzddsyDmCmqqjNymZOoHSLk/CARIFlPbDpStBPHaDRGIaFYaCB1dyfkf9sWtPfA3JIQhkzzufq0j6Ylhko6eK0WNZ63xNSzzp8LEe230xWJxsY1ZLAeOi5/eTEsQ7JqudBgE7SR0nrpiffBHKZ1qqGlUVdMXfUFI7NHUjsP3wCGJWcR6jYQDhsZWtmc2jM1lyp0NBgz3E9wD6GJ9TiDzemNarXMmSSe5PXHDY3mBxs0awEkmAASZwF4dxNjVLOeWoYvsv4fyifecXuJH+HH4iB9JON5fhwNJVjcFjPff/bHfJXYcMWnQTpLGMBGK2VqkoNXxAlT6x395xZpemKIuyWSp0cwfqcZjom+N41o5DTOOSbY6BnERTEcpbLIx0RFb451YkYYhaBbE7dFCRwccY2WxXztXTTZrSASJ2Jiwt/X0xybbox6JHMAkkAd2IAHzOOItMgg/eBEfXFPL8TyppffqyZva7Xg6hyFQY2vE2wmcZ44Xy4pZYaKZNQtHKWCG4joIIMDovriz4ElbExyNugtn/FT1av2bIJ51Zjp1xyjuRNjAm5hRHXbAzO+Da6ZgNmqodl/iM0s5CgwAAVAhmsIGwY7A4Of2RZKnSWvmHsRCDvsGZUUXMkiw7DGv7QK7tNWm7c7RpN9IGoKrUyQrAEkSPh1bNIYMjFLQTE7PcXY0xqqVEFr0iqglp19Q0fCAsCxiDuZuGtUzFUtTeTl6YdWYBdRpozDVFhKIVPefXBfgfhyn5BFV9ZqAO4+EHWIBBWWTTaCV0bSyzOLnDuGihoposa5pyoidQMwd40A8x733xujnPQfyuaFRFddnAYd4It+uKuW/wx6k/wD2OCX92LQULTM0zJQdiTzLb1JYe57YGcPQ+TT6mAT87/viCSptDLtG6rACSYA64HVuLO9qFObxrcqqz1VZa7g2NrGRvML3iXxLqq/Z6eqzxVKqdQjYLNpnrfFSlw41MxFd1p0UC6KbvZViwlRzEC5IIMknqZbHHx2wa5MfcvSYAFzqYj7uw/7RbHL5tQYJg+s/qMU3zp0FlYVFFiabgsd7gG59ox5pxriNTU61naWIh1F4WZXTI03IJvuB2xuO5vYWTDGKTR6wSDdSGHcEH9MRk4WvCHFNehfLZZXTLKRZRc6tiJ7d8MzDCssXF2hcaSplXONAWe/7YJU1Fp7YGZ4ws9sc8Q4i1PSRGkU0JBtvN59hjtyQ7HGlRfq04do6gN+q/sMaFSMRUc+lZadRPhZWEHcEFZU+onHZw2LcSXJFOTLAMj1xmIaLFrCw79fljMUpko3IbjAni/iClR5SQX30yYg2kx27euCOEHxznUTOUw1OfMp6C4A5QSZIHVpVD7K3fE2HjJ7LZxa2N3B+LU8yhZWIsWU6AUcAkEqdXQi6zYQQWFx3ks4tXUV/9tipN79Zgk6Rp6T06iCU/h+Z8iktGgGSpFNaaMAwZ2aVhhvOsq3QEkbbuPhnhh1O1QIBqUlaZLIzaRdiQDYfdj8PaMNlBV0EtslpUHe602YHrYA+o1ESMDPEFXRl6p0PrRdQXTzWMyB1iCflibO+JcwvF6WVbyxQemaiwsuw0OQrMxMEOh+ECYwQzdNXibHYHb2/f6nARgkxmSPFb9PHqlPNVCKwLosQpmRG/MNj3i89B3M8J4Qz5WpVLE1qdQHQGBGnT0FzNQTvGw2wWq8JpahqNVmpkxQplaVKJ+NqrSROwiDAhRucHco2WbW9BfLdQDUobnsXUj41vHpBkDDpydaFRWwBwTJlMij6JT7Q9wYPwgW6yNPt8QkGMVc/nXzK6Qx8pmcAyZYhLMD1XUY9bjYYfOF8NVcsA1P4la78iqSSWI1RzmcUa3BaSQfNi15AA9gWIm/WP1x0ZAyjuxJzviJzSpqaTo1FwvnDlXSqsApYQVcrTptAIB8ueuG/J5At5OY16l5WVhAUhgSdoABXVsNx62H1OIZfzKQWo61Q8KVUwpgqWLMACIZtlO53xFnc+tKmjrl7JAVtWuoGEktzAyouSF0XIF8C3+hzUXFOgscrnKyqtOnpp31MwCEALpEar3tsIwG4dn6iebTrtTLU20jQQykiTAcfECCpPUEODtYNxHiFXNCmlatVBqlCF1adNMvonSpgFrnR209Zwa8C+Hw1C5nQ1TST0Bc2PrIJ/wCbHON9i30JuW4Kwev5o5iytPpE+xIe0iRM364kyFbMUgqrUpw4jnRVUT0JG3vgl4p48lGoUZQVBjVqhjeGKxcfP6GbBkrinKOwKWam0SCh5hIuRKtPbHSiw4ypBKtx+nQpBmAWoSwbyzqggbwQLE9A2B9WhTzbMX1A03CjUwFQRBZmQD4SbC/LEGTcx5fhr5oGrrp0qCtpBYFye2lZgntMdr3gky5MiaVbTVRiz1WUsr6hDKeYcskAECxW0xOMUYw2bKXLsbMggWmIUiZHMWZjHUljcnuLegx0RiHJ0lA1LUNTUFhiZEARbsPe9vTEr9fr8sQZJ3KkdGC3IpcSYeW3pE/X+rdYOBGdzGpGJAaVC/8AKBEjrMbeuCnF8wQIW4vsJvH6xgdFwDc2j5DfFEI0kNxeljw038JQDI1uQf8AMqG/rbBd6oAliAOpJjAThmY0qpCxztIjppgfmL4tV8wB/M3b/wA4KT+1k0ocn2W6XEKe06h6T/pjMVKOo3n8oj0xmC50Z8MR8GF3xtl9VEEWZZ0mAd4BBBFxHTDAr2npME9j2PY4G8SzYA02OqxP4T69xifDamtD5vWgP4M4ivnqKik1RJLOfvDchhvewAgKEUDazjks4gNW4Glg5JMCNIBaTaJH64UuG+Gk0ms0jWW0EMVgT92OsjruLY1xTh1PNFVrqopgqR5RYagmoDf4ZBuLmRvi3J+xWKalqRNxfi2RfNJmTWlqClabqxZCxklTpHwiSN4Or54HZ/xuyVOZadKkJGsk1XNrMtMaQNRmNTRytvF88TcHpJlQ2XooppsNl6GxmSSbxvixnuHLVyzAKNRpgpbbSJUWseYR/wCcCmiiapX2ugYPEYdg5paVAgO5JZrABnW2uQvwrE3IIGDmT42PMWkpCsS11CUfhQtOmlLdAOapNxvhPylM1PLYyOYSZUG4t0g3tJ1H0wf4dkaSVYVmZgZGoCQTYxAEk3Fx+uCcq+pM4VsMtxQUiCwZ2MgBJJJ66oIdlAMxJkxY7jOG+LFXlZUVWMxJkj8RJALGRvAA6Ab4E+Jc+MohaaNSopIVf8RlYg9j+X6EWQaHE6lNdWitDQiN5oQ6gAdQATTEEWaRfecMhBpfZinJSX0H/P8AicOWKBSL2hZnebmdtj8hfAXiHihdLKL1WQARsFb8PyBwIHE8wAXenVGn7zVFZbdSjIJi3wkE9ztiNHNaqwhZJqEsVblNmJJkw5JInoV2gAAmlRsVK6YT4jmEqZzLOq3bQCwa5ghlG1oN/a2LFPxS1EU6dGk8QBcrTB0gExdiBM7jbAbKZErmaQdldgwbUlgQJNx3kY64wkU6ZRgNBB3tEDeNh+xOF+jPKB/Fsnmc1WP8BiXJYQykQLzOkCIxbo8MqMqK/wAIHlgmdTKCSpF4UaSFgg2GCOYzLpQXy6ipq8tS5LlixkHRp+FIsZtHTBI1V8ikxiSgm2naYG+/T1362B5GhrgvBW4vkGoZcDWuh6hRRfVES5GyiRAJgmBvc444XwAZilaoqjVApi77EAuI/CDA9ZwS8V0y9Kk2nkV4FQDlOqJUEEtBA3IAOkwTF72e4lSZmfQtRGApu50iIKltGn49IXaIuLkjGuTSr03Gk27JvDFFsu9fKliVpmmy6hBBdSWEesA4YatdVQliOaFHU3nYdSf9cLnAvLFKpVRNK1KrMEB1QE5AATe+kn54I5Gq9XNanAVaSyii41ERqPfSJ+uJJwuds2L8SKNWqWYFpB3VdtIkwI9rnuTfHVDK62EWJxFUpusHQxlY2+n5RviXh1UgmbW/XoMM8Nk0goaYhT+D9AIj6YpBFZ7qRP0I/XFwMJAYwCJMLJ+n+uIawUmF295PztY+mBVoWqZNTsLDrvjMaSBbGYmd2FSQY47x9VikrTTI3AVr9TqUmdpx1mKitlRXSBAZe8kAjUI+owDzmWHk+X5aBiQNQ0yVnUxa1gADHuvfBvh2SRss1GnLKqaUGnTKw2on1nrM49Cf4xa/YvGvtL/RDxDiIoZOlUFTSQxABAHqAPk2AHhfOVNVRaikc3mJNjBsSV3AkWn+bEWazay5L1P4aLAFXSoJ1apkcxFpgi+JeAZ9aGUrVBReoWYaRTUsDykjUQdljr2Nxhj3FmKCi1fo15/LlstVifg1W3kQR7bYqcGrL5NMk9IjVJMEAnsd5JNrjCZT8X1nKAl0YywXWdOkwCCNiCjEbTMbYKZTxOEldBEIApAHLYjqSPiMk+oJwjg4opclKKiCFc0a9UARLlwh2CNspm8BYXuAMF+A8MK1P4bR5rny9XNpQ7sYFiI09dptgJWz1Mml5bBn+AlTfoQW02BBJ3iwjpghwDxCaNRDVcLpLm82ENpUwCfiBHt9cUwerJcyXKgxxHN0AopZgykMnwzpgsJsZ1BoJPt64mpeGaVPKZdQ4K6SVemhOuSskk2VuWAQZvjzjxBmqtQajrC8x5QVTmYnfTeCbnfpNsehf2bZ4/3c/m1GNOjVYadOrkNMNKiQQQZ7zgM9uOjf4/HHK6uwufCGWrsQ5JrKoqaZYcjEQJsG5tJiTBI7iRtTwhTpsQgi+okEwTH8zH6xgzwzjVPOK5yvmakFNkd10iNBp6Te2vQ8iDbS3QYvLWFUCpTolxN2bZYsQb87KegOn1GEpPqyicdt0JP/AKfDZlQNUgXKkFY0sWOwuFBFsK/HvD70nKhmNObqSVAvAI07p2vc2sYx6vl2L5mkY/h/xYdnlmPKh0qF0hQGJsx2OF7xZ4oo5eqKFXKmqjAqzBzrUrvyRBGkraRMHBY3sXNLwSKPBs1TACmm9IkRUJkBeljzCO0fXDfmlbKIKgHw2ncgxY6SI5tW8G1umIMhWQUBUVKnlVDpTUtwwiQOjrJI1dbnocNPFuH03MaeSCq7nTBIESd4BE++Dm+Owca5OmxczSDNMQtMCQpraxKaxBEoCJcdpEDfoMWl4dA/x6gvePLCjp/hlNJHocWc5Uo5Vlps6qSQLCOdxqlr2J1C574g4rBIU3WdTLAMhfQjmAaDbqBgL1Zl1KkLXE6r06BYFGAYloUJpBurFLkBwdcTaYiIwRylFjTK3BemQCAwBJEEifWOvXEnFqSqjagNNSkAREzD8sxeZqflgvwfIM4V6qrKDSqrMTab2JB0ifaMC/sHGXGLQu1crCK1aoUMTpVtRBOqwCkgG8z7dsUaviILUCJTKgjUWa7wLG3RjNh3jE3iTja1agqZeofJhaZAXy5ILEsD8Q3Ant7YDnLLqVRygzpaNVrNJk9CPnglFGzjL1DTSUtOkgHqJMnrPYnrvi2nDyLnr/XXADhrOGpq6zADb87RK7e157Ti7nM/5jNoU6V21ESDsSN7Tt7YTKDug8bikGBlFa1wcZgLXz9lF9UwSDG+2NYz42M5RYb8QZ2olEEUhTDESzMoMdu4BJ3MC24xP4T4zUqv5PnjL260gSZgQCW0ix3EjsSbYAcWTzE0pfqY3taZJALAE7/pihl+F1KQWyMXVtQDU10yY0uAwGvSAwKgKbdRiyMYxRNybYy8S4BmPOdaTgItRkZ2pgEsAGmZm4cdMFsr4Op+XObLsoF3qO8xABMK0SZUKt4JU3Mytrmc0q6j52s//ramHPYydUmOu5xznOJZjTFRc2w6h2Vl94CjuevXGWn0zeE2SceyuToUER6TeWrtCBoqIzEtAYkw/KAZmRA+7qIbg/EcpIWlrqVHIBNZbgmeXSOUKoWcDvEdOq9E6KVSfMSRoMxpcTtBGw+mLfhjIUqWqpmNSuYKUzYlQIZzqImS6rHcNgJq4hQ+r2OWV4GMyDQU6jI1VLkKBBDAExEyI6z64cuFeF6NMAlFqNA5qihjb5QJ6/74oeCMoFoswvrYwSCDoUkCbnqTt74asutsLSoKTtgLP+HMuyCl5aF6pPNEEAQWYKpHKBChdp0zMmRmW8OUcjlXSkpKnzX1NdydDAK4A32UQB2jDJmE5armzMppp3CiwjqCzmfbR2xQzmZVKWqQVCmRO4FiPfpjW60ZxXaFn+z7KLT4enmixZQymwMqkahuwlvh27zhhyssaraHFxUAJWTAVSSqkxOmZO84Xc7wt69CnmqdaoiMSr09X3hUCCodNtbBYYbSZxB4doNl3ZmqvV10woZmJaNU9T3UbYW2x1KW7OfFPi1KeYyrvIVS6VLEaQVYavUDUGPoDiv4ozC5iqyqksgFVgKYOskAWdOYkXJUEWkwbEL3jOgrZjSZhVgmehmARvOGXwpxGnSydBWqHzUHOqISUCsdLMdp0g7na0HDV+KkhMpQc2mBM/mM0ciaGnL+RSCFHJYVYDrcAHSeaoRt8JIwyeHeI1HAy2Yhatil51oQIM9SVY+8GYIOOvGQetl6uWy1MNVOgnYA824mALlfywC4lkXNPLM2sGmgVnT40YSyVAB0VtM+h7YJNsKbXFULnifxK9biFYU+ZA7IqaAdSlrrqsQWAEGdgLiLleEeLhWzCIqbjRFldTv8O5UAQYiIBB6BF4lXOhDBKFDdTGpoEav5lOi3ZZ+9hw8DcEVatSpE6D5YJN5IBb3MRJ/n98MfRO9DVm8sKlVEAmV1R0HODqMf/GSO8YP8OAlViNLAAdjsRPXmm/rgVlQV8+sqlyqQqruxA2SbFoxYo8UXQYy2aUhTytQaSYsNSyJmN8LN4s8z4VxupSoeVTggF2aSBF7SDe9rxEwDE45dixZQsFSSqyCIBGpfe354ODw9Wp6KuXyzhqnxCov8RSBDIxA+Bu+zAwe2BjcAzQEjKPR5tTElNO8yACNxPQRgkkhs58pNhWnXo1U01el5BIYDo4IuO8j6Yq5KuvlhQ6tpmdPW5PXYkGSOhPTAri/DnFRADzECyXkWg6ZmJHyxYynCK9M3o1JvML0neBub4ziu0wWmiLMvDGOsEfrjeN/ZnJBqIyMZOlkZTAMbMBjMNE8n4N2czNKpC1guoQ4JkaoJkHTttpPucHcx4nXyqPlFSRDBIUXK/AQRY736gethHFeGhqsVAYkaRSuxJ0gAd9ViAPxTgVnOMefV+z1QKC0ZRHpwW1AxqeoJ80SNpIkG53wNKS/sJNKT49F9+HZOrVVjSRfNYJCFlUsoYs2mQFVTAciJOlRu2IuMeDst9k82jXr06nlyELeYhNzENzCw/F2sMDMyr0HmqA7qZp1FcsrAfEEPwkgnmU94PQktS44kb8gJCjSYg97RJAAA7DGKN7RrdaEfxIDRpU2p1ahLtzSYNk+EAGIk7X6Y3xPKM9XLJSmai0kIBiSx03MHm7n+XBjxh5WnKmBpLNUbusaYQd/WbjbFzwFktebqVailVoAFZbkZ2OlW5tmiTIMEkRMzgm6XIGmtHqXA8r5YVBdEVUAmbQALwJmJPqflhf4FxjPZnP5gUa1N8nTqlSaqA2/BTKANqgEgkkAad5jF/wASZ18jk6lQE+ZU/h0h941HkCB3Akj1AwQ8KcI+xZNKRHNpLOe9Q/F7gRpX0Awn+2VKlHovcdqk0yqglnhRHTYlj6KB9SBgBR4WjKKYErOqSSsnqzRuZwfZQxkyYHtv/wCMR08mAeXqevrhdNgXoH0dNNKlE0yKTPUAk9+Zh7am1A9p7YCBDrgsQRaY3EzqFt8QcP8AFgqJmA1tVVqlKfwyqsPqhPzPpNipmQ9Jn60l5vVdmPuN/acdkxuS0Djy8exZz9OkWJqqryZuYJ7dRJt+uCP2cNRJQysNtIhj0I6kgA39RiZOPZfLCKlKm8idLIhJHe6k/mcCl4xl6gfy5S08pKQC25i5gwo0wBq98aoSS7A5qXgRXOtTaosmS+mR8VmgD0uJjqQB1xmc45TWlVpsSCKVVTpuVmmQCxkQIgRuRgDnqQqOEp1WMBiVkk3ZmUK5MksGJJMjtcDAPP8AAKYZDTY1AxZGBJI1gKSwnfVqPzVukQ6FGu+xfyb1GprNHzKfKGAkSBYGQZkXGqIG2PS+BMtOjoE6kEsDuWYzPzJgegG++BuQyJDwPh3YncR0B7b474tFEG5BqQJXeyk2HbTrNvvAdxjZO+gAxwsl6NYyuosRTOlXIsFDQym5iYPrixS4axp1C2YqalpMwIWiihgCQSqUvbr3wL8C59noP5tyjNDWGoCACRuD74KcVzhXL5g6wNNF7AXuNMSTAU6ugn1wISduhAo8ezho6lzjNUI+BVQFbTflvtHucT8N8Z12TU9SvUYaQq6/ikxc9BOFJg7tGuF3AVTETuIAJF9/ri3wym5doO4NNrXLsCBp9Yk/U4ckY34htqeKV0sXJcVCVRQQSSbQGYGwm7EzGm17SZXMsdT0niBJam2+rqeUEG2xH5EYXl4JTrrNHVrRSxWCVkXKyY62t1jFrwuqpU1CT5iw14G0m3UdQ3TbAcEk2jXJvsOVFcganZmDTLMWMEbXOMxPSS+MwvnWhdDVmc15degxIAkjaea8Edrnseu2FzM8FQnUxLPUMMSdlUQFAsIEgfLDc3CPP0g/+3JHq5hV+hOr5YDcVowSCADTI1R/nhgP+k/lgMMmV5Iq9eAKlVY1HpGmXRyJRdy0wHUydLDv9QYgGMlTDEOjeYh++YkCxIcdDcenUYo+G6bmpqB0tqYCe0QWJ9IY/wDNi5WQKQKRKNS1IsiS6hiVVlBAIAMA9P0a78EoVv7Q8qab0lsJRzzNDSSPhHRgB7nDf4G8J06vCijuyrmH819EatIC6UBayjl9ot1kLNbiNXNVFZqaVAxVAtwVDmB1MgmWtsBfHoFOt9iyr6QxSgLfegKI8pu6uzq6+lUbQcZLUUgkm5WuxVTwnUqZ2rQyNdj9j0VQ2YOpRWMQiiCoICmSVN1IOwwYyPjhqFQ0OI0fs1QnX5iyaLkj4tzoneRK9eXF/wAEf8NkxUczWzRNep0JLbCR00FW+bYs8Xy9PN0KlNwNT39VMQHB7iIkdMA3ZW5q6a0WanjHLLoJqgq8wVGoHTyk23AYgWmTPbAXi3jN2d6OX0EQ2p+fXphbooiGJLXMyBtFyVoJRK+SFTy0CqFYBgABYc07Wv3OEmpl6DZx/K00UNXykaYBaAXK32kgKsgbCRJgoK2RZZUvqWPKUOsC2kbXGgg6Ta34TPqMWcxmq2UzNgKtKtRaoiABTrX46ZYbkyDBIs0DYYCVeIUqdWoKbCqlLzTqQ8oMEkqN/LLrMCQpkiz21m+K/aaqsr5ktRUrSpIFi6RqMOSKjsLWtpUXi51XYuKtAzMcNZqiVGTMGxOlaaSqglYYGoGs4IAZpIv1vrh1Onl6tSrmdRUJUDIVHoonRdIdkvcg3E6ZxZqZ+qrh2zDhfKVz8XJYArrJ1a9ywJiWMThfoZv7S7KNnJJHqx07mxIUkAbSSdzbkn0yh8PBypcGFJwaThy4RixJKHU2lSpBBVIv1+Ha+J6vDGSQwEagbNr0lQUVdpHKCYx1kcqMvTaSOZSum4jZpWbSCesfEffBDI5mnUpM6mQD/lIYbgibGZ9L4Q5b0c40itSW5G/Q4C8WyozFUJUkIVaI9IkgdfuEH+T1wZzrRt/iVCEB683X5b4i+xTVyxQkqSEAfoHp0yJI3EfTBpiaKXg6k1JqtF4iQV0jSIIIYRPQxfrjXirMMKdSw0nSDvJN222jE5oPSzIapFiUkEkG0EzEbjEvHsoCgeo48tX1PY6SsgACN94wa/ZkZqE9iDWy9RcudRjzChMn7o3B/lm0HeMVf7ypshps2hAQwYDYgbgC7dot7jFvRRpsf4qshOyAt1JFwN5JxFW+zyzRXZgLEqgA/OIw2ziTI8WYKxZ1bQNVN/gLHoqkAEkkQVM9T0nB3Iq719WXnTUAYoxtTq6jqToYMk7bjvgEtRKtIU6NJhLAamYSTofUoC9xNvUd8GOF5dSQtKpFYXGtiQyiBzRzKV+6w9RcADAzdbNSsPZWkQgLWJF4mx2tN4xrEGS4qQyrmQadSWMETrEmArDlYiLixvjMRybTGxx2em8FIJLGSZ5R02gt7xb5nCv4zH8eqFFiKYtvrIvbtYH3JwzcKqgIJiwMrMG959Iwr52t/HPmWLNABMkzYAH03nA43bGZNIr0cvzsw+EMAkbFdAB/7gcSaBM9T+5mRO2LNGkUy1FY+GZ/5oef++PliKmw0yQLC5MRbfDHNNiuNJWc8DyIPE0KqNIpNWqW3qSUUn1hicE/HmWSpUoZYsyirFSuVEjyaLC7xcWZjqH4b7DEvgjL6TVqX5jImZgfn8sb8N1mq8SzletSeky00p0FqIyHygxloYdXAMDYMMMtMZD6tsl8WVwiqARqmBp2AAgRFoFhgXlc/wBSOgAggXmffbG+McPEwNV7LzWj8OmbbC+/TpelmqvlIS5CwIB6AAXYxeB+sDcjC0rdDJVx7CuYQVFdablKqhi0EWUECQTs97SI3PTHnlXhVTUtIK6tSUUTGygQWYEE8zVJ55BEQBvixw7i/l1WqhqVOWl1Ww0kcw0qSzEMFMHUeY774k4hXVcy1XUqeZpY6tRBIGlwjKCUaSG+YPW1EFTZJJJx5Mq8D4XRFAllIqirpZhCilIKAhQIjzAUBaQCIgiQXHwy4poabwGQhAmkaXkcynTG7AEN+KDuScIeW4mPPdVRmp120HzddO1Qi7BH51DFmAuebDejvTd6BPORqpKwgOqiAQ73NdWnmMgqYIuI2fdmJWqFvxV4ZVc2efWtQltLEmCSSVt1BIg+pEYs8MyBSFRFEks1gWIAOx36fPEPi3idVlq10BDLU1AgRpEkBSDuQWgj0nC7wvxs6sGflaLMg79x8+mAlFyWh8ZKPaHfO5qXqoQGfVCj0YiTbaNW8HFlMroLaFKoUGq0dYlR3DGPWScL+V42rsaixZk1QdNyD8Uxe5I737DDJlMxIklSOccsjlJkRN4A73kz2xJK4vY5NSVoG5uq2mrVM6qKimg/zK4LT8sG8nShVCm6FSPYCmp+qg/XFDiFBijICObSrH2JkjtvgjkTyqf/AOdSfqIw6UlRNwbZrxHnl8nUAdSmeUTNwTI7bn64C+J8ymiAAmtkWSSoMkNJG1o3j54IcYH8Ngeqk6R+53JmLRH5YV/EdHzcrQ1/eKmW6Qj/AEGogHvbB4nYvNHaKFWhQprZhUIAIAYidQInY2Ptb54D1eJhSqlQUO/4z9Yt2xRy+dg+U2oDVEA23va0/UYK0LEioVgGACNIO5A5xbbaTio2ONyujfDs4msUtYpUwwcFyQdQ225VtIkna3TDR/edOkxNLLoalTmJWynrqOgksJNgLYUavBvMGqkkGCSgPpsomSw/D2He2G/gJWpRR1gyoDR0KgSD7fvifO6QcINScSA0czXBViKdNhD6gGZrzBU7CYsNPzOMwfVIAEfLGYj+aXhR8SDVKuVU6jYiCWvI6es9sCs7RFQqRsO4vMzPpfG8wTXqCpcKJAUbRYAfW84mJgue0j6EXjD1FQ6FcHPst0q5IVSyn4QwIKdCo2JPbp9MC83nPLUlgI7TMkekTHyOJ8x/EOokhhJEW3/a2KteurkpAkC9up7Y7HFdgZrGzgeZ0U1lwjsJmojBZa99WkGxizYL1zVHKa1L0iid+/NWN8VVrOtIU0hmKRfZVAgu/wDKOg3Jt3IgzmelgRFx0whz47Q9Q5aZzmKfmIQSpYE3A07Hfc/qcI/imoazrTDaaaWLEE6uo6QRqvHcDDJnc0QpQG7TPpP74A1cqVEam09jDfqMMwzt8mBlxtaQuZ3KvTRl8k1CymywFEgzvtsOgO+D3B8sFy6Uqg1AgaxNidjq6Ef6DG/ImoCdlE7R6dDH1BwX4flYAFjLQPlfFaleyKdrQq8Q8MrTqK1MBBUU2M6VI+IiOYEpaAbAGOmCgylTNNpcFqll1DljRuQZ5FVOY+8HexnxlmtWVDgGadVanLBgAEG29wxkj0m2IfCbiqtQknzDaox6UwokR+JipBv2wLspjqF+gvjvDR9jqNrYhqdSZAHwpM26kx9MeR1FUaYYG4kbGLY988UUAaDITM0HYjsaoZiLdrDHgWXoBraoYwVn4Sex7Sdjt7YOAHPlaZOrNzgOwU/4gk/DNp73i3fBLg1fMaXGXZ4IspYaQOpYnr0A9z2xToZYBHDgzfV0M7AH2M274k4RxI0aTCBzOJnsL7Rg2rBHnIcUNGgv2ilUUknU4GumDNiSLgEb9o9cM2XIOkqQQykgqZBHoflhDyvGWavSHmsqMypAIEAmTFty1vbFvN8bGTztRaNEii4DaFZmUlgDYH4eZWhlg3gyBiXLhtNxHQyJMZ8+dg3uT8j+2F7i+U81aSrBADNABMzABt0hfzwUzmf8ylIOpWUHV1sIM9t8DMhnv4qlVsKKrNwQQbj1BttgMSklbBySUpClxXw/VC+YyFTtYggkbRF1MdLziqtYOzc3xpNx98D94I+Zx6Lm0WtTKWZiPvTpFxdTNmBg/LHnVKiyVgGWGDwVIg7Am3S5/Md8VY58lsGUeJ3k+IOqqeY2MjvG0dQAPzA74c/C/ElV3JK+W7m5tpqbG3ZxF++KXAPDlBUJeoGLco0gxESQSYI3BtYW36EavAUo030HUsMwU3hjaZ3I7TffA5GmqNjJp2MIz9EtGsT7H87Y1gJkx5lMEHTe8Xt198bx57irK1NvoO0aiwoDCbwplTa0ybXxBSqMgmqSsmNOkRBmTqNzHX3tietTj4r+hNvqvX2xHmqjaZ1zay/FY20jV1OKVXgErTLFNgYvNrHocDqtEtVUAXLKfliTL5piIeksx9xoA+o29IxmV4mEalXZB5b1AAzmAIj4+oG8G82wSTTaFz+yTHJerawQbEiD96y29wMBOIZhqOkBdTEnSh9zJPUKP69EjiWap/8AGUXpPHMnmLcJU1a0DKBBDMjKL9OuE1OOZlVK+fWCxpuzDlk8oJuFJBsD09MYv4zqrO+XdnsdOTN5M83v3gbY4rwO5J6Y8Xy3GatMg0nKMD8SHSfmRuPfBnL+P8ytqpSpe+pbz6lSP3x3+M/GY8uv7PRzlWJk267dP3wU4W6iJidRm+xHoPQ/TCj4V8dLmGFOoqq5nSEkBv5YbYwJmTMHYxgz9pJq8ghSPi2JvEesTgfstM6MU3yC1cO/mIHEGV5AASDbTI+mBXh6i1N2ptIDwjg78hBj5/vghQrjLjXUN1uBBPT4oF/W2BeT4klWaqVRV5wSQGEOZsdQG8EW641c+6NbjB1YWzD66zavhsD7bR9MeZZrwuqhlKqGUiCJGoSR3N4jD+rkW3nr++KfFcrIDESjDUrjYi0lSLGGO/qMFCTsXNUrPMOIoVOmZ0izfiGwDd4jfcbYgyalg6qRa4kTM/0MMHGuFvLFSAnp9bliBMHacUMvwlqNPW40s5AANjETse+46xBNmGLEKs68NZZWzK6uaFJHKDDDY6TaxxPx7NNUzEkaDSIVQZLGLgypBAMyCO++N8DbTU1HsR2j59PfBXOIHdGKt5iq5lRJKoCxkX06b+1/TG1QHJ2TeHifKNNjcxAIi57g9+2LegK4AMMTH9fTAnK8TDwS1TedZAfbqYjFqpxANUDIQTuGGx7kHE84dsOElewu+X0qXuWHNYzPb6b/AE9MUafC0qVA5EOyDmktHNC2Y/hUg/5j6Ytlqgv5vQ2i3zOKuQydQQTJ2ntbYYkbdaZWpK+ipnKnl1GllVwqllN9x03kdvbBrLE1aYkELFxG/wBekGcVatBWqgNHOsjbcdCelpwQoM4QahpJHQzt/tGNnO4IKKdm8nw8JsDHvGMxqnnKpsafzBB/InGYmG0BvB32jOZ1UfWlMAu8DSYEQNRFixMSOknHpmb4BQBIC6RbVpJ+nv8ArhW/sny/l0qtVgdTvab2Xp8yZ+WL3jTi5o5GqwMO/Kt/vMY/JZOPTr7URp6sQvEfjH+K65YHy7qLAg9DJaOUkMABuPmMUR40rPTai7IFI3C6SABsIEydMT9cDP7oqKaYdGXWJWxLEdwJFyIgeoxBmc9rgJpGlWA1hSxkEGSUjoAsaQvSDLYc4IXzZc4n5D3p1nLwCVKkXkk8+zFSdIaOxGNZWqKfxuh2gOdYA6DbmN2tYXwMp5MsBpCgsRAUsW3iIvudr3xzWyRVbMhYfEoswEb332Mx3He3HdlzPcQV6gJqO8HaFQR1UAQAI2GL9DwXnMxTSqlIMHAZYqU5YH0LTPpgXwTw3WzTHQIUfE7fCDvH8x9Bj2PgPChQy9OkrEhQb7XJJNpsJO2EZ83xrXYePHyYoeDvAdSjVXMV20MjStMQTMEDU06YvsJn0w2cPpjUSSASx0gmLAdJ9cTeIc8aGUYqdIqOKfmEDSgYiWYm8xMAAmfScTVs5k8vQatSpvUC0gvnByzHVAVhr2Y6gem523wuKc9yCk+GkJ+ckrrZ20uVakZ5mDF7x25rDtbsQqpxjyjUYSpq6amkNdGFbUq7fFoUTN7/ACwaro+bqmo500jRlVX4tIWEEERzC5G98KFXJlqkamcmwnmJPp3M29zi20SpUe18Aypr5ejXawqgaQpBYsbGB0EyJPY+kh+PeGQajilrphKg1aSfKD9XuumCDBAAuJju0mgcvl+UDVRohB2BVADEf82F7L8ZZx/jPTpqJPlQryTvqYEgTOIXp/UrjG/yKPDcvUy9amarUK6Kw/iACabMIVwHBBTUAura4JEgRzxfwZXqsGFekzDUWFSVYloJZoDXYyTcXNgMVOMZdvMavRrF4QhqbLqLKx0kmIB6EyVHr0N/K52tVoJUUqRSDKwLguhSP8MlVYiIlWJ33BkGmD1sRkjT0A6fhLMoxilI3kEafeSfh/q2G7wjkmy4K12Xzauyg6tKBCoUspIMknbsN+gz/wBYDyySGJEagUNhawdRBEG2skGRO+I63E00I/mtQFaCtQjlM6uVip1Ie8CFMX646fKqRmFLuQN8K0fJqVGudI0iWEqNIJdSYJImx6CZxHQ0PmaYU6y8swAEEbhn2IaJVmi509pPI8LZgWRlanChKqvqRQs8z6bhtIYfONicF6NRMsipSVX1gHXAXVbcqLx0A2wnJKlsfjjFvky3nM6E0hEpA7lmZgB7ACXY9htacUm8RVyGCgQpglaaggeqMxJHqMZTp1qzXDTtMWA7DE9TwuNMBtN7tuxt9B/V8TLivyQ9qUn9eik/EKhN9AH+Ub+wJxcyC1GJNSdMRAgfOI3xGldqLANAkC+mQI6D5f8AnBWjxBHght/6k4FuzoJXtkQy46SMbxxmFe5FhFsZhbHsv8DYU6SoGESSYI74i41l1zIWmSAytqpobq8bn+Yrvp9QcBVzRVB1MCemFPxHxKo4CyY8zVuQRp6r2PNv/pj1I43fI85z1QS4p4grazTqKXAb4KxmT95gSddJjvqEbD0wIfhlJUDu55i28szfABIMXVpOrYytumL/ABbigCBNVRtXMDUC1GXlJ8v0A1RqBuBMYHtLBFL+YvYEG6g2J2BEtDieWN4gNYGgdmiSS9MsFVxHMNU7hgBEnlJtYW9MQplaroG0Fl3mO3RW3I7xghVyzIrqV6SzSxR4uGGwBFyCZ3ixIB6ymZr0xoR30E3XdI6wCIMWvHUxGMOsLeCeM6VNAmBOpB/9lB63gxhpPG4ZRqiSB267/TpjzX7WzvyqNTMY0iSTtAHp33w95XLhafmVKTq8AQxU6msIUA7knbATj+zVd2gp4w/4mplskSQomvWCXOmCFUfzsNUTtM7DEviRVGXajoC62DIgksSWiJ2hJgeijeJxC2bCVAxf+M8tUuQ0koBbcIFEL6XuZmHxFWNWvTKkDShIj4pvcGeg67k4XHVDZK9sCcLptSDu7ibO+lg2hVkKlrCFG2877XB8I4s1XieXrVOUeeh6Qo1W9Ou/cnDBm+GBcuaaWNVkX5AXJ9IGE3iieTmCKdtBEXm4j9xhq3Yuq2e9/wB4EAaGWIiCtz0iGsZm/wDtjzzi/C8157UwqIhYkQGi5kkAGGuTA2G2GLgcV8umY1zrEMzvJB6qojlUdAAPWcbz2bKnTTdnMXImw7Ad8TKVOkMldcmDP/TKpShtVoMgnXI2cabrfoMa4PkKiMaaszIzA/xLdS1pgCWYyojVMkAjGU+Lgg62cGYI1KfX6YizCIVL0mLMDPMeZSLz6jDop+iXIDM6CkUFMlwpSppkFApZQzEXZSHS38p7RgRmsm60gogqSWAtIHIS0naSSLX74eTURgzKVmotiYBJi4ExqjsO2BWXpQQSAdJDleb4QY0rFiSCxHURtexczkr0gRwha2VFOv5epWZZJdgQLwCtO6qxMxBJsLdWOp46oAzUp1Ae+gMPcPqJix+m3TG89xLLZcNFYs0BtJ1OW1XGowdJPz6bY5oZKnXLjL1CdDHUjysE7sjwTeBMgzAmYUhE2n+aKYx47j/0O8N4vQriaVVT7/obSvzA98TZutpF1J/ykN+cxhOqcFbL1VqaKlKDDtSSnUDA/iCkSB30g/lDOw02a5Bv2n0xNOEYvRRCUmtm6qhhBHt3HtgTmMiygn4h3W1Qe4PK4/PF01b2YSemNrTc9AR73wCkkE1fZRocVZdxrp/i3g9mBunsfqcZiWrkX1A04VtjOxHrjMMVPYra0UTJQdLdLk2wA4lTkoxGqC0z7rY+lsMlS2mMVOKoAogb49RHnNi9ThjDAGxEH1MiY3wTXKloYLpCiBfpEj8/671i29ht2wXy5JpqZNwfQb+mNkjLBma4QT3AEapMEggSLbgdBHv6Vq2SNNRp+JgQIiNMb/nOGanQV3WRFpMdcBM0AajSAf6+mAi7ZvhU8PzQzOtACVA0yA369Yw8cN4mtRwazAKq2IEQ5Bg3tZbfM4UPJAMjcCfyxZqVSEMHYKY6T++Na2EpOiXic+aairAXcltTNNuu0ztfbptibhFcaxVbYU3s3oA2/bEfA+augNxc3v09e/7YkytALWhdpJjpdRIjtjPaOu0L/EuNuSrqy3WwiYJv9YMYEMitOolmO5JvODPiDJotYBECCATpm9h3n8sB8y0Isd46n9ScGDQV8LcUNDTqBddRgE6RJ2k9F6mL/XB7NU8w7a0ql1vZOW89IkAD1NsLFI2jppGHfg6DyaLkBmdRMgR2sBAGFyqO0FbFzN8aqIzK3xWnUJYDcjsATBkdvXEtDxI8guAwi4I/1N/2we43w5HUSsGYkb7ExfAVvDtIAfEZHUz+2Nu0Cy7msjT8tXpMyCQ6qWLKGUzyztMfna2DfFsoKZ5CArOWjeCxJI9p/wBMC85TC0jH3VkT+/0GGHiuWBRGvzaSR0ne3XCZeBw/Yh8Qy5NUnSaaaoOqQSW2AA+7MXNz0AwQ4ClVWdVc02BOoKFvEb6gZAv9cdcaywJBJYy5MEyLbAdQBifgVAf4pu7Akk9dx7xg09GtW7DlPMOtzpf0KlPzQgfkcdCsrg6ZBFyhufdSLMB6hT6YmCCBbcA42MkiuHAuskXIH0G+FcYztUYpThtMHLTlrqN7e2LoaBAH0xwTbEqqLRjz+j1O1ZzJO+MxK28Y1jDj/9k="/>
          <p:cNvSpPr>
            <a:spLocks noChangeAspect="1" noChangeArrowheads="1"/>
          </p:cNvSpPr>
          <p:nvPr/>
        </p:nvSpPr>
        <p:spPr bwMode="auto">
          <a:xfrm>
            <a:off x="76200" y="-1184275"/>
            <a:ext cx="1905000" cy="2400300"/>
          </a:xfrm>
          <a:prstGeom prst="rect">
            <a:avLst/>
          </a:prstGeom>
          <a:noFill/>
          <a:ln w="9525">
            <a:noFill/>
            <a:miter lim="800000"/>
            <a:headEnd/>
            <a:tailEnd/>
          </a:ln>
        </p:spPr>
        <p:txBody>
          <a:bodyPr/>
          <a:lstStyle/>
          <a:p>
            <a:endParaRPr lang="en-GB">
              <a:latin typeface="Calibri" pitchFamily="34" charset="0"/>
            </a:endParaRPr>
          </a:p>
        </p:txBody>
      </p:sp>
      <p:sp>
        <p:nvSpPr>
          <p:cNvPr id="28677" name="AutoShape 6" descr="data:image/jpg;base64,/9j/4AAQSkZJRgABAQAAAQABAAD/2wCEAAkGBhQSERUUEhIWFRUWGBsYGBgWGBwXGhwcHxwcHB0ZGhsYHCYeGhojGRgcHy8gJCcpLC0sHB4xNTAqNSYrLCkBCQoKDgwOGg8PGikkHyUsKSwsLCwsLCwpLCwsLCwsLCwsLCwpKSwpLCksLCwsLCksKSwpLCwsLCwsLCwsLCwsLP/AABEIAPwAyAMBIgACEQEDEQH/xAAbAAACAgMBAAAAAAAAAAAAAAAFBgMEAAECB//EAEIQAAIBAgQEBAMGAwYFBAMAAAECEQMhAAQSMQUiQVEGE2FxMoGRFEJSobHBI2LwBxUzctHhJIKSovEWQ3OyJVNj/8QAGQEAAwEBAQAAAAAAAAAAAAAAAgMEAQAF/8QAJREAAgICAwACAgIDAAAAAAAAAAECEQMhEjFBEyIyUQRhFHHh/9oADAMBAAIRAxEAPwD0M4gdTi1HXHK0ZxqZ5j2Ug8T3xNl2nffFgZcDpjtVwxX6A2vCu5+WItZxYqJipUmcZJ0d2bdsdLVxCBfGARJxyk+wXGyGvX5oA369PbHDGMbZJ+eNeh3xltsPpUcV6sA4qGrizmFkbYp1Bf6Xwmd2FBElO++Ez+0Pw82YRqlMw1GDpizBwC5nowifUT13d1H9fLEVGnLPIBDNEHYjTBn6nAplGOTV0eMcF8JZirVVaYh/KNZQSAduS/3SSVK+4PXHpvg/jtWsDQzdNqeZpABg66C4/FpIHMOsb74P+H/BooJUqa18yqxdqjqGOkkwIkAAKYiImTHwwUy+aNazIGSnA8xxNuyfzfkPXBfKrodODnHfYMemO2KVUCbYo5rxxl6Vd6GY1UaiGJbnQ9mDJfSQQRbbF+zgPTZaiHZkYOv1Uxg52toiUJRdSRiVsSlJxVKnE1BjjITvTMaOCIOOteJhSnEOiCR9MMWgHs0XxinHeNRg49mPowYzGwcbwy4+hY4N2NqtItjsLGIaGLcyMTwdvYU16Rs2KtYyd7dsTZl4FuuK642T8BivTqmxgjERW+JVN8cvGADKGbbSwPfGmaTOJM4u2K4PTCW9sOjVN7H3x0TiAVBO+2OnryIAwakgHFk73WBBBucUmT8r46r8TWnCu6qW2Hp3tsJtJxiCT39sBOWw4Q02ybLZeOZkBn641w4anqFvu1GAURsoBtPXVOOnz41ARYW/1xW4XmSrvUksQ7AAwLQLyIJ36k7YZJpxpG47V3/QRzueaoVXSyU7FyQJ9Z09Bi8UFOmApBQEkdjJH67/ACxVqcVVipFiNwRv6husfLGq9Vl5lXUhu1PeD+JdP1IwiSaWy+Ek9o83/tk4XTK0MytO8mjUIMdmpn6B1/6cLvAlzNCauS8xVP8Ai0mUupjaQBHe9iOhx7eOH0szTZXCtTcaSO4PaRKmfmDgRmMh9nVRTEUoCqIjTFoj8+u+GYpqKpiv5F39Re4R4tpVQBWKUKjHSF1ggmYgfeF+/wBcEdVzhMzXhb/8trdZo1WeujdNS8xp9pDDbqAD3w4hcHOSb0S8VVlxGnpiMm+ONVrnES1T6YPmkhHF2WJxrViIm8/ljYN9sEpo2iUbY3jS1BtjMbyRy0NOu8YkFSBfFUtYeuNNcYk+RxeilQ5LZNmH645p4pvVi2O6Lkdcd81mfDRbjEL5gqT1nED5jocQvU/2wM8r8NWK3RmYqSZxTqVTiVxiFxidyspjjpHAONVKwRS52UFj7AEn8sbCxil4iqAZWoC4TUsKWgSZAsDc3tbBwd0C47Kh8LVq1PzjpLVGAJabCxheg2gYtcENSmrUah5kEoZk6DH5SYv69pwLo8SzgpU1fSKSw6+VPmNAmFnUvTT/ANRiFMd8LzddsyDmCmqqjNymZOoHSLk/CARIFlPbDpStBPHaDRGIaFYaCB1dyfkf9sWtPfA3JIQhkzzufq0j6Ylhko6eK0WNZ63xNSzzp8LEe230xWJxsY1ZLAeOi5/eTEsQ7JqudBgE7SR0nrpiffBHKZ1qqGlUVdMXfUFI7NHUjsP3wCGJWcR6jYQDhsZWtmc2jM1lyp0NBgz3E9wD6GJ9TiDzemNarXMmSSe5PXHDY3mBxs0awEkmAASZwF4dxNjVLOeWoYvsv4fyifecXuJH+HH4iB9JON5fhwNJVjcFjPff/bHfJXYcMWnQTpLGMBGK2VqkoNXxAlT6x395xZpemKIuyWSp0cwfqcZjom+N41o5DTOOSbY6BnERTEcpbLIx0RFb451YkYYhaBbE7dFCRwccY2WxXztXTTZrSASJ2Jiwt/X0xybbox6JHMAkkAd2IAHzOOItMgg/eBEfXFPL8TyppffqyZva7Xg6hyFQY2vE2wmcZ44Xy4pZYaKZNQtHKWCG4joIIMDovriz4ElbExyNugtn/FT1av2bIJ51Zjp1xyjuRNjAm5hRHXbAzO+Da6ZgNmqodl/iM0s5CgwAAVAhmsIGwY7A4Of2RZKnSWvmHsRCDvsGZUUXMkiw7DGv7QK7tNWm7c7RpN9IGoKrUyQrAEkSPh1bNIYMjFLQTE7PcXY0xqqVEFr0iqglp19Q0fCAsCxiDuZuGtUzFUtTeTl6YdWYBdRpozDVFhKIVPefXBfgfhyn5BFV9ZqAO4+EHWIBBWWTTaCV0bSyzOLnDuGihoposa5pyoidQMwd40A8x733xujnPQfyuaFRFddnAYd4It+uKuW/wx6k/wD2OCX92LQULTM0zJQdiTzLb1JYe57YGcPQ+TT6mAT87/viCSptDLtG6rACSYA64HVuLO9qFObxrcqqz1VZa7g2NrGRvML3iXxLqq/Z6eqzxVKqdQjYLNpnrfFSlw41MxFd1p0UC6KbvZViwlRzEC5IIMknqZbHHx2wa5MfcvSYAFzqYj7uw/7RbHL5tQYJg+s/qMU3zp0FlYVFFiabgsd7gG59ox5pxriNTU61naWIh1F4WZXTI03IJvuB2xuO5vYWTDGKTR6wSDdSGHcEH9MRk4WvCHFNehfLZZXTLKRZRc6tiJ7d8MzDCssXF2hcaSplXONAWe/7YJU1Fp7YGZ4ws9sc8Q4i1PSRGkU0JBtvN59hjtyQ7HGlRfq04do6gN+q/sMaFSMRUc+lZadRPhZWEHcEFZU+onHZw2LcSXJFOTLAMj1xmIaLFrCw79fljMUpko3IbjAni/iClR5SQX30yYg2kx27euCOEHxznUTOUw1OfMp6C4A5QSZIHVpVD7K3fE2HjJ7LZxa2N3B+LU8yhZWIsWU6AUcAkEqdXQi6zYQQWFx3ks4tXUV/9tipN79Zgk6Rp6T06iCU/h+Z8iktGgGSpFNaaMAwZ2aVhhvOsq3QEkbbuPhnhh1O1QIBqUlaZLIzaRdiQDYfdj8PaMNlBV0EtslpUHe602YHrYA+o1ESMDPEFXRl6p0PrRdQXTzWMyB1iCflibO+JcwvF6WVbyxQemaiwsuw0OQrMxMEOh+ECYwQzdNXibHYHb2/f6nARgkxmSPFb9PHqlPNVCKwLosQpmRG/MNj3i89B3M8J4Qz5WpVLE1qdQHQGBGnT0FzNQTvGw2wWq8JpahqNVmpkxQplaVKJ+NqrSROwiDAhRucHco2WbW9BfLdQDUobnsXUj41vHpBkDDpydaFRWwBwTJlMij6JT7Q9wYPwgW6yNPt8QkGMVc/nXzK6Qx8pmcAyZYhLMD1XUY9bjYYfOF8NVcsA1P4la78iqSSWI1RzmcUa3BaSQfNi15AA9gWIm/WP1x0ZAyjuxJzviJzSpqaTo1FwvnDlXSqsApYQVcrTptAIB8ueuG/J5At5OY16l5WVhAUhgSdoABXVsNx62H1OIZfzKQWo61Q8KVUwpgqWLMACIZtlO53xFnc+tKmjrl7JAVtWuoGEktzAyouSF0XIF8C3+hzUXFOgscrnKyqtOnpp31MwCEALpEar3tsIwG4dn6iebTrtTLU20jQQykiTAcfECCpPUEODtYNxHiFXNCmlatVBqlCF1adNMvonSpgFrnR209Zwa8C+Hw1C5nQ1TST0Bc2PrIJ/wCbHON9i30JuW4Kwev5o5iytPpE+xIe0iRM364kyFbMUgqrUpw4jnRVUT0JG3vgl4p48lGoUZQVBjVqhjeGKxcfP6GbBkrinKOwKWam0SCh5hIuRKtPbHSiw4ypBKtx+nQpBmAWoSwbyzqggbwQLE9A2B9WhTzbMX1A03CjUwFQRBZmQD4SbC/LEGTcx5fhr5oGrrp0qCtpBYFye2lZgntMdr3gky5MiaVbTVRiz1WUsr6hDKeYcskAECxW0xOMUYw2bKXLsbMggWmIUiZHMWZjHUljcnuLegx0RiHJ0lA1LUNTUFhiZEARbsPe9vTEr9fr8sQZJ3KkdGC3IpcSYeW3pE/X+rdYOBGdzGpGJAaVC/8AKBEjrMbeuCnF8wQIW4vsJvH6xgdFwDc2j5DfFEI0kNxeljw038JQDI1uQf8AMqG/rbBd6oAliAOpJjAThmY0qpCxztIjppgfmL4tV8wB/M3b/wA4KT+1k0ocn2W6XEKe06h6T/pjMVKOo3n8oj0xmC50Z8MR8GF3xtl9VEEWZZ0mAd4BBBFxHTDAr2npME9j2PY4G8SzYA02OqxP4T69xifDamtD5vWgP4M4ivnqKik1RJLOfvDchhvewAgKEUDazjks4gNW4Glg5JMCNIBaTaJH64UuG+Gk0ms0jWW0EMVgT92OsjruLY1xTh1PNFVrqopgqR5RYagmoDf4ZBuLmRvi3J+xWKalqRNxfi2RfNJmTWlqClabqxZCxklTpHwiSN4Or54HZ/xuyVOZadKkJGsk1XNrMtMaQNRmNTRytvF88TcHpJlQ2XooppsNl6GxmSSbxvixnuHLVyzAKNRpgpbbSJUWseYR/wCcCmiiapX2ugYPEYdg5paVAgO5JZrABnW2uQvwrE3IIGDmT42PMWkpCsS11CUfhQtOmlLdAOapNxvhPylM1PLYyOYSZUG4t0g3tJ1H0wf4dkaSVYVmZgZGoCQTYxAEk3Fx+uCcq+pM4VsMtxQUiCwZ2MgBJJJ66oIdlAMxJkxY7jOG+LFXlZUVWMxJkj8RJALGRvAA6Ab4E+Jc+MohaaNSopIVf8RlYg9j+X6EWQaHE6lNdWitDQiN5oQ6gAdQATTEEWaRfecMhBpfZinJSX0H/P8AicOWKBSL2hZnebmdtj8hfAXiHihdLKL1WQARsFb8PyBwIHE8wAXenVGn7zVFZbdSjIJi3wkE9ztiNHNaqwhZJqEsVblNmJJkw5JInoV2gAAmlRsVK6YT4jmEqZzLOq3bQCwa5ghlG1oN/a2LFPxS1EU6dGk8QBcrTB0gExdiBM7jbAbKZErmaQdldgwbUlgQJNx3kY64wkU6ZRgNBB3tEDeNh+xOF+jPKB/Fsnmc1WP8BiXJYQykQLzOkCIxbo8MqMqK/wAIHlgmdTKCSpF4UaSFgg2GCOYzLpQXy6ipq8tS5LlixkHRp+FIsZtHTBI1V8ikxiSgm2naYG+/T1362B5GhrgvBW4vkGoZcDWuh6hRRfVES5GyiRAJgmBvc444XwAZilaoqjVApi77EAuI/CDA9ZwS8V0y9Kk2nkV4FQDlOqJUEEtBA3IAOkwTF72e4lSZmfQtRGApu50iIKltGn49IXaIuLkjGuTSr03Gk27JvDFFsu9fKliVpmmy6hBBdSWEesA4YatdVQliOaFHU3nYdSf9cLnAvLFKpVRNK1KrMEB1QE5AATe+kn54I5Gq9XNanAVaSyii41ERqPfSJ+uJJwuds2L8SKNWqWYFpB3VdtIkwI9rnuTfHVDK62EWJxFUpusHQxlY2+n5RviXh1UgmbW/XoMM8Nk0goaYhT+D9AIj6YpBFZ7qRP0I/XFwMJAYwCJMLJ+n+uIawUmF295PztY+mBVoWqZNTsLDrvjMaSBbGYmd2FSQY47x9VikrTTI3AVr9TqUmdpx1mKitlRXSBAZe8kAjUI+owDzmWHk+X5aBiQNQ0yVnUxa1gADHuvfBvh2SRss1GnLKqaUGnTKw2on1nrM49Cf4xa/YvGvtL/RDxDiIoZOlUFTSQxABAHqAPk2AHhfOVNVRaikc3mJNjBsSV3AkWn+bEWazay5L1P4aLAFXSoJ1apkcxFpgi+JeAZ9aGUrVBReoWYaRTUsDykjUQdljr2Nxhj3FmKCi1fo15/LlstVifg1W3kQR7bYqcGrL5NMk9IjVJMEAnsd5JNrjCZT8X1nKAl0YywXWdOkwCCNiCjEbTMbYKZTxOEldBEIApAHLYjqSPiMk+oJwjg4opclKKiCFc0a9UARLlwh2CNspm8BYXuAMF+A8MK1P4bR5rny9XNpQ7sYFiI09dptgJWz1Mml5bBn+AlTfoQW02BBJ3iwjpghwDxCaNRDVcLpLm82ENpUwCfiBHt9cUwerJcyXKgxxHN0AopZgykMnwzpgsJsZ1BoJPt64mpeGaVPKZdQ4K6SVemhOuSskk2VuWAQZvjzjxBmqtQajrC8x5QVTmYnfTeCbnfpNsehf2bZ4/3c/m1GNOjVYadOrkNMNKiQQQZ7zgM9uOjf4/HHK6uwufCGWrsQ5JrKoqaZYcjEQJsG5tJiTBI7iRtTwhTpsQgi+okEwTH8zH6xgzwzjVPOK5yvmakFNkd10iNBp6Te2vQ8iDbS3QYvLWFUCpTolxN2bZYsQb87KegOn1GEpPqyicdt0JP/AKfDZlQNUgXKkFY0sWOwuFBFsK/HvD70nKhmNObqSVAvAI07p2vc2sYx6vl2L5mkY/h/xYdnlmPKh0qF0hQGJsx2OF7xZ4oo5eqKFXKmqjAqzBzrUrvyRBGkraRMHBY3sXNLwSKPBs1TACmm9IkRUJkBeljzCO0fXDfmlbKIKgHw2ncgxY6SI5tW8G1umIMhWQUBUVKnlVDpTUtwwiQOjrJI1dbnocNPFuH03MaeSCq7nTBIESd4BE++Dm+Owca5OmxczSDNMQtMCQpraxKaxBEoCJcdpEDfoMWl4dA/x6gvePLCjp/hlNJHocWc5Uo5Vlps6qSQLCOdxqlr2J1C574g4rBIU3WdTLAMhfQjmAaDbqBgL1Zl1KkLXE6r06BYFGAYloUJpBurFLkBwdcTaYiIwRylFjTK3BemQCAwBJEEifWOvXEnFqSqjagNNSkAREzD8sxeZqflgvwfIM4V6qrKDSqrMTab2JB0ifaMC/sHGXGLQu1crCK1aoUMTpVtRBOqwCkgG8z7dsUaviILUCJTKgjUWa7wLG3RjNh3jE3iTja1agqZeofJhaZAXy5ILEsD8Q3Ant7YDnLLqVRygzpaNVrNJk9CPnglFGzjL1DTSUtOkgHqJMnrPYnrvi2nDyLnr/XXADhrOGpq6zADb87RK7e157Ti7nM/5jNoU6V21ESDsSN7Tt7YTKDug8bikGBlFa1wcZgLXz9lF9UwSDG+2NYz42M5RYb8QZ2olEEUhTDESzMoMdu4BJ3MC24xP4T4zUqv5PnjL260gSZgQCW0ix3EjsSbYAcWTzE0pfqY3taZJALAE7/pihl+F1KQWyMXVtQDU10yY0uAwGvSAwKgKbdRiyMYxRNybYy8S4BmPOdaTgItRkZ2pgEsAGmZm4cdMFsr4Op+XObLsoF3qO8xABMK0SZUKt4JU3Mytrmc0q6j52s//ramHPYydUmOu5xznOJZjTFRc2w6h2Vl94CjuevXGWn0zeE2SceyuToUER6TeWrtCBoqIzEtAYkw/KAZmRA+7qIbg/EcpIWlrqVHIBNZbgmeXSOUKoWcDvEdOq9E6KVSfMSRoMxpcTtBGw+mLfhjIUqWqpmNSuYKUzYlQIZzqImS6rHcNgJq4hQ+r2OWV4GMyDQU6jI1VLkKBBDAExEyI6z64cuFeF6NMAlFqNA5qihjb5QJ6/74oeCMoFoswvrYwSCDoUkCbnqTt74asutsLSoKTtgLP+HMuyCl5aF6pPNEEAQWYKpHKBChdp0zMmRmW8OUcjlXSkpKnzX1NdydDAK4A32UQB2jDJmE5armzMppp3CiwjqCzmfbR2xQzmZVKWqQVCmRO4FiPfpjW60ZxXaFn+z7KLT4enmixZQymwMqkahuwlvh27zhhyssaraHFxUAJWTAVSSqkxOmZO84Xc7wt69CnmqdaoiMSr09X3hUCCodNtbBYYbSZxB4doNl3ZmqvV10woZmJaNU9T3UbYW2x1KW7OfFPi1KeYyrvIVS6VLEaQVYavUDUGPoDiv4ozC5iqyqksgFVgKYOskAWdOYkXJUEWkwbEL3jOgrZjSZhVgmehmARvOGXwpxGnSydBWqHzUHOqISUCsdLMdp0g7na0HDV+KkhMpQc2mBM/mM0ciaGnL+RSCFHJYVYDrcAHSeaoRt8JIwyeHeI1HAy2Yhatil51oQIM9SVY+8GYIOOvGQetl6uWy1MNVOgnYA824mALlfywC4lkXNPLM2sGmgVnT40YSyVAB0VtM+h7YJNsKbXFULnifxK9biFYU+ZA7IqaAdSlrrqsQWAEGdgLiLleEeLhWzCIqbjRFldTv8O5UAQYiIBB6BF4lXOhDBKFDdTGpoEav5lOi3ZZ+9hw8DcEVatSpE6D5YJN5IBb3MRJ/n98MfRO9DVm8sKlVEAmV1R0HODqMf/GSO8YP8OAlViNLAAdjsRPXmm/rgVlQV8+sqlyqQqruxA2SbFoxYo8UXQYy2aUhTytQaSYsNSyJmN8LN4s8z4VxupSoeVTggF2aSBF7SDe9rxEwDE45dixZQsFSSqyCIBGpfe354ODw9Wp6KuXyzhqnxCov8RSBDIxA+Bu+zAwe2BjcAzQEjKPR5tTElNO8yACNxPQRgkkhs58pNhWnXo1U01el5BIYDo4IuO8j6Yq5KuvlhQ6tpmdPW5PXYkGSOhPTAri/DnFRADzECyXkWg6ZmJHyxYynCK9M3o1JvML0neBub4ziu0wWmiLMvDGOsEfrjeN/ZnJBqIyMZOlkZTAMbMBjMNE8n4N2czNKpC1guoQ4JkaoJkHTttpPucHcx4nXyqPlFSRDBIUXK/AQRY736gethHFeGhqsVAYkaRSuxJ0gAd9ViAPxTgVnOMefV+z1QKC0ZRHpwW1AxqeoJ80SNpIkG53wNKS/sJNKT49F9+HZOrVVjSRfNYJCFlUsoYs2mQFVTAciJOlRu2IuMeDst9k82jXr06nlyELeYhNzENzCw/F2sMDMyr0HmqA7qZp1FcsrAfEEPwkgnmU94PQktS44kb8gJCjSYg97RJAAA7DGKN7RrdaEfxIDRpU2p1ahLtzSYNk+EAGIk7X6Y3xPKM9XLJSmai0kIBiSx03MHm7n+XBjxh5WnKmBpLNUbusaYQd/WbjbFzwFktebqVailVoAFZbkZ2OlW5tmiTIMEkRMzgm6XIGmtHqXA8r5YVBdEVUAmbQALwJmJPqflhf4FxjPZnP5gUa1N8nTqlSaqA2/BTKANqgEgkkAad5jF/wASZ18jk6lQE+ZU/h0h941HkCB3Akj1AwQ8KcI+xZNKRHNpLOe9Q/F7gRpX0Awn+2VKlHovcdqk0yqglnhRHTYlj6KB9SBgBR4WjKKYErOqSSsnqzRuZwfZQxkyYHtv/wCMR08mAeXqevrhdNgXoH0dNNKlE0yKTPUAk9+Zh7am1A9p7YCBDrgsQRaY3EzqFt8QcP8AFgqJmA1tVVqlKfwyqsPqhPzPpNipmQ9Jn60l5vVdmPuN/acdkxuS0Djy8exZz9OkWJqqryZuYJ7dRJt+uCP2cNRJQysNtIhj0I6kgA39RiZOPZfLCKlKm8idLIhJHe6k/mcCl4xl6gfy5S08pKQC25i5gwo0wBq98aoSS7A5qXgRXOtTaosmS+mR8VmgD0uJjqQB1xmc45TWlVpsSCKVVTpuVmmQCxkQIgRuRgDnqQqOEp1WMBiVkk3ZmUK5MksGJJMjtcDAPP8AAKYZDTY1AxZGBJI1gKSwnfVqPzVukQ6FGu+xfyb1GprNHzKfKGAkSBYGQZkXGqIG2PS+BMtOjoE6kEsDuWYzPzJgegG++BuQyJDwPh3YncR0B7b474tFEG5BqQJXeyk2HbTrNvvAdxjZO+gAxwsl6NYyuosRTOlXIsFDQym5iYPrixS4axp1C2YqalpMwIWiihgCQSqUvbr3wL8C59noP5tyjNDWGoCACRuD74KcVzhXL5g6wNNF7AXuNMSTAU6ugn1wISduhAo8ezho6lzjNUI+BVQFbTflvtHucT8N8Z12TU9SvUYaQq6/ikxc9BOFJg7tGuF3AVTETuIAJF9/ri3wym5doO4NNrXLsCBp9Yk/U4ckY34htqeKV0sXJcVCVRQQSSbQGYGwm7EzGm17SZXMsdT0niBJam2+rqeUEG2xH5EYXl4JTrrNHVrRSxWCVkXKyY62t1jFrwuqpU1CT5iw14G0m3UdQ3TbAcEk2jXJvsOVFcganZmDTLMWMEbXOMxPSS+MwvnWhdDVmc15degxIAkjaea8Edrnseu2FzM8FQnUxLPUMMSdlUQFAsIEgfLDc3CPP0g/+3JHq5hV+hOr5YDcVowSCADTI1R/nhgP+k/lgMMmV5Iq9eAKlVY1HpGmXRyJRdy0wHUydLDv9QYgGMlTDEOjeYh++YkCxIcdDcenUYo+G6bmpqB0tqYCe0QWJ9IY/wDNi5WQKQKRKNS1IsiS6hiVVlBAIAMA9P0a78EoVv7Q8qab0lsJRzzNDSSPhHRgB7nDf4G8J06vCijuyrmH819EatIC6UBayjl9ot1kLNbiNXNVFZqaVAxVAtwVDmB1MgmWtsBfHoFOt9iyr6QxSgLfegKI8pu6uzq6+lUbQcZLUUgkm5WuxVTwnUqZ2rQyNdj9j0VQ2YOpRWMQiiCoICmSVN1IOwwYyPjhqFQ0OI0fs1QnX5iyaLkj4tzoneRK9eXF/wAEf8NkxUczWzRNep0JLbCR00FW+bYs8Xy9PN0KlNwNT39VMQHB7iIkdMA3ZW5q6a0WanjHLLoJqgq8wVGoHTyk23AYgWmTPbAXi3jN2d6OX0EQ2p+fXphbooiGJLXMyBtFyVoJRK+SFTy0CqFYBgABYc07Wv3OEmpl6DZx/K00UNXykaYBaAXK32kgKsgbCRJgoK2RZZUvqWPKUOsC2kbXGgg6Ta34TPqMWcxmq2UzNgKtKtRaoiABTrX46ZYbkyDBIs0DYYCVeIUqdWoKbCqlLzTqQ8oMEkqN/LLrMCQpkiz21m+K/aaqsr5ktRUrSpIFi6RqMOSKjsLWtpUXi51XYuKtAzMcNZqiVGTMGxOlaaSqglYYGoGs4IAZpIv1vrh1Onl6tSrmdRUJUDIVHoonRdIdkvcg3E6ZxZqZ+qrh2zDhfKVz8XJYArrJ1a9ywJiWMThfoZv7S7KNnJJHqx07mxIUkAbSSdzbkn0yh8PBypcGFJwaThy4RixJKHU2lSpBBVIv1+Ha+J6vDGSQwEagbNr0lQUVdpHKCYx1kcqMvTaSOZSum4jZpWbSCesfEffBDI5mnUpM6mQD/lIYbgibGZ9L4Q5b0c40itSW5G/Q4C8WyozFUJUkIVaI9IkgdfuEH+T1wZzrRt/iVCEB683X5b4i+xTVyxQkqSEAfoHp0yJI3EfTBpiaKXg6k1JqtF4iQV0jSIIIYRPQxfrjXirMMKdSw0nSDvJN222jE5oPSzIapFiUkEkG0EzEbjEvHsoCgeo48tX1PY6SsgACN94wa/ZkZqE9iDWy9RcudRjzChMn7o3B/lm0HeMVf7ypshps2hAQwYDYgbgC7dot7jFvRRpsf4qshOyAt1JFwN5JxFW+zyzRXZgLEqgA/OIw2ziTI8WYKxZ1bQNVN/gLHoqkAEkkQVM9T0nB3Iq719WXnTUAYoxtTq6jqToYMk7bjvgEtRKtIU6NJhLAamYSTofUoC9xNvUd8GOF5dSQtKpFYXGtiQyiBzRzKV+6w9RcADAzdbNSsPZWkQgLWJF4mx2tN4xrEGS4qQyrmQadSWMETrEmArDlYiLixvjMRybTGxx2em8FIJLGSZ5R02gt7xb5nCv4zH8eqFFiKYtvrIvbtYH3JwzcKqgIJiwMrMG959Iwr52t/HPmWLNABMkzYAH03nA43bGZNIr0cvzsw+EMAkbFdAB/7gcSaBM9T+5mRO2LNGkUy1FY+GZ/5oef++PliKmw0yQLC5MRbfDHNNiuNJWc8DyIPE0KqNIpNWqW3qSUUn1hicE/HmWSpUoZYsyirFSuVEjyaLC7xcWZjqH4b7DEvgjL6TVqX5jImZgfn8sb8N1mq8SzletSeky00p0FqIyHygxloYdXAMDYMMMtMZD6tsl8WVwiqARqmBp2AAgRFoFhgXlc/wBSOgAggXmffbG+McPEwNV7LzWj8OmbbC+/TpelmqvlIS5CwIB6AAXYxeB+sDcjC0rdDJVx7CuYQVFdablKqhi0EWUECQTs97SI3PTHnlXhVTUtIK6tSUUTGygQWYEE8zVJ55BEQBvixw7i/l1WqhqVOWl1Ww0kcw0qSzEMFMHUeY774k4hXVcy1XUqeZpY6tRBIGlwjKCUaSG+YPW1EFTZJJJx5Mq8D4XRFAllIqirpZhCilIKAhQIjzAUBaQCIgiQXHwy4poabwGQhAmkaXkcynTG7AEN+KDuScIeW4mPPdVRmp120HzddO1Qi7BH51DFmAuebDejvTd6BPORqpKwgOqiAQ73NdWnmMgqYIuI2fdmJWqFvxV4ZVc2efWtQltLEmCSSVt1BIg+pEYs8MyBSFRFEks1gWIAOx36fPEPi3idVlq10BDLU1AgRpEkBSDuQWgj0nC7wvxs6sGflaLMg79x8+mAlFyWh8ZKPaHfO5qXqoQGfVCj0YiTbaNW8HFlMroLaFKoUGq0dYlR3DGPWScL+V42rsaixZk1QdNyD8Uxe5I737DDJlMxIklSOccsjlJkRN4A73kz2xJK4vY5NSVoG5uq2mrVM6qKimg/zK4LT8sG8nShVCm6FSPYCmp+qg/XFDiFBijICObSrH2JkjtvgjkTyqf/AOdSfqIw6UlRNwbZrxHnl8nUAdSmeUTNwTI7bn64C+J8ymiAAmtkWSSoMkNJG1o3j54IcYH8Ngeqk6R+53JmLRH5YV/EdHzcrQ1/eKmW6Qj/AEGogHvbB4nYvNHaKFWhQprZhUIAIAYidQInY2Ptb54D1eJhSqlQUO/4z9Yt2xRy+dg+U2oDVEA23va0/UYK0LEioVgGACNIO5A5xbbaTio2ONyujfDs4msUtYpUwwcFyQdQ225VtIkna3TDR/edOkxNLLoalTmJWynrqOgksJNgLYUavBvMGqkkGCSgPpsomSw/D2He2G/gJWpRR1gyoDR0KgSD7fvifO6QcINScSA0czXBViKdNhD6gGZrzBU7CYsNPzOMwfVIAEfLGYj+aXhR8SDVKuVU6jYiCWvI6es9sCs7RFQqRsO4vMzPpfG8wTXqCpcKJAUbRYAfW84mJgue0j6EXjD1FQ6FcHPst0q5IVSyn4QwIKdCo2JPbp9MC83nPLUlgI7TMkekTHyOJ8x/EOokhhJEW3/a2KteurkpAkC9up7Y7HFdgZrGzgeZ0U1lwjsJmojBZa99WkGxizYL1zVHKa1L0iid+/NWN8VVrOtIU0hmKRfZVAgu/wDKOg3Jt3IgzmelgRFx0whz47Q9Q5aZzmKfmIQSpYE3A07Hfc/qcI/imoazrTDaaaWLEE6uo6QRqvHcDDJnc0QpQG7TPpP74A1cqVEam09jDfqMMwzt8mBlxtaQuZ3KvTRl8k1CymywFEgzvtsOgO+D3B8sFy6Uqg1AgaxNidjq6Ef6DG/ImoCdlE7R6dDH1BwX4flYAFjLQPlfFaleyKdrQq8Q8MrTqK1MBBUU2M6VI+IiOYEpaAbAGOmCgylTNNpcFqll1DljRuQZ5FVOY+8HexnxlmtWVDgGadVanLBgAEG29wxkj0m2IfCbiqtQknzDaox6UwokR+JipBv2wLspjqF+gvjvDR9jqNrYhqdSZAHwpM26kx9MeR1FUaYYG4kbGLY988UUAaDITM0HYjsaoZiLdrDHgWXoBraoYwVn4Sex7Sdjt7YOAHPlaZOrNzgOwU/4gk/DNp73i3fBLg1fMaXGXZ4IspYaQOpYnr0A9z2xToZYBHDgzfV0M7AH2M274k4RxI0aTCBzOJnsL7Rg2rBHnIcUNGgv2ilUUknU4GumDNiSLgEb9o9cM2XIOkqQQykgqZBHoflhDyvGWavSHmsqMypAIEAmTFty1vbFvN8bGTztRaNEii4DaFZmUlgDYH4eZWhlg3gyBiXLhtNxHQyJMZ8+dg3uT8j+2F7i+U81aSrBADNABMzABt0hfzwUzmf8ylIOpWUHV1sIM9t8DMhnv4qlVsKKrNwQQbj1BttgMSklbBySUpClxXw/VC+YyFTtYggkbRF1MdLziqtYOzc3xpNx98D94I+Zx6Lm0WtTKWZiPvTpFxdTNmBg/LHnVKiyVgGWGDwVIg7Am3S5/Md8VY58lsGUeJ3k+IOqqeY2MjvG0dQAPzA74c/C/ElV3JK+W7m5tpqbG3ZxF++KXAPDlBUJeoGLco0gxESQSYI3BtYW36EavAUo030HUsMwU3hjaZ3I7TffA5GmqNjJp2MIz9EtGsT7H87Y1gJkx5lMEHTe8Xt198bx57irK1NvoO0aiwoDCbwplTa0ybXxBSqMgmqSsmNOkRBmTqNzHX3tietTj4r+hNvqvX2xHmqjaZ1zay/FY20jV1OKVXgErTLFNgYvNrHocDqtEtVUAXLKfliTL5piIeksx9xoA+o29IxmV4mEalXZB5b1AAzmAIj4+oG8G82wSTTaFz+yTHJerawQbEiD96y29wMBOIZhqOkBdTEnSh9zJPUKP69EjiWap/8AGUXpPHMnmLcJU1a0DKBBDMjKL9OuE1OOZlVK+fWCxpuzDlk8oJuFJBsD09MYv4zqrO+XdnsdOTN5M83v3gbY4rwO5J6Y8Xy3GatMg0nKMD8SHSfmRuPfBnL+P8ytqpSpe+pbz6lSP3x3+M/GY8uv7PRzlWJk267dP3wU4W6iJidRm+xHoPQ/TCj4V8dLmGFOoqq5nSEkBv5YbYwJmTMHYxgz9pJq8ghSPi2JvEesTgfstM6MU3yC1cO/mIHEGV5AASDbTI+mBXh6i1N2ptIDwjg78hBj5/vghQrjLjXUN1uBBPT4oF/W2BeT4klWaqVRV5wSQGEOZsdQG8EW641c+6NbjB1YWzD66zavhsD7bR9MeZZrwuqhlKqGUiCJGoSR3N4jD+rkW3nr++KfFcrIDESjDUrjYi0lSLGGO/qMFCTsXNUrPMOIoVOmZ0izfiGwDd4jfcbYgyalg6qRa4kTM/0MMHGuFvLFSAnp9bliBMHacUMvwlqNPW40s5AANjETse+46xBNmGLEKs68NZZWzK6uaFJHKDDDY6TaxxPx7NNUzEkaDSIVQZLGLgypBAMyCO++N8DbTU1HsR2j59PfBXOIHdGKt5iq5lRJKoCxkX06b+1/TG1QHJ2TeHifKNNjcxAIi57g9+2LegK4AMMTH9fTAnK8TDwS1TedZAfbqYjFqpxANUDIQTuGGx7kHE84dsOElewu+X0qXuWHNYzPb6b/AE9MUafC0qVA5EOyDmktHNC2Y/hUg/5j6Ytlqgv5vQ2i3zOKuQydQQTJ2ntbYYkbdaZWpK+ipnKnl1GllVwqllN9x03kdvbBrLE1aYkELFxG/wBekGcVatBWqgNHOsjbcdCelpwQoM4QahpJHQzt/tGNnO4IKKdm8nw8JsDHvGMxqnnKpsafzBB/InGYmG0BvB32jOZ1UfWlMAu8DSYEQNRFixMSOknHpmb4BQBIC6RbVpJ+nv8ArhW/sny/l0qtVgdTvab2Xp8yZ+WL3jTi5o5GqwMO/Kt/vMY/JZOPTr7URp6sQvEfjH+K65YHy7qLAg9DJaOUkMABuPmMUR40rPTai7IFI3C6SABsIEydMT9cDP7oqKaYdGXWJWxLEdwJFyIgeoxBmc9rgJpGlWA1hSxkEGSUjoAsaQvSDLYc4IXzZc4n5D3p1nLwCVKkXkk8+zFSdIaOxGNZWqKfxuh2gOdYA6DbmN2tYXwMp5MsBpCgsRAUsW3iIvudr3xzWyRVbMhYfEoswEb332Mx3He3HdlzPcQV6gJqO8HaFQR1UAQAI2GL9DwXnMxTSqlIMHAZYqU5YH0LTPpgXwTw3WzTHQIUfE7fCDvH8x9Bj2PgPChQy9OkrEhQb7XJJNpsJO2EZ83xrXYePHyYoeDvAdSjVXMV20MjStMQTMEDU06YvsJn0w2cPpjUSSASx0gmLAdJ9cTeIc8aGUYqdIqOKfmEDSgYiWYm8xMAAmfScTVs5k8vQatSpvUC0gvnByzHVAVhr2Y6gem523wuKc9yCk+GkJ+ckrrZ20uVakZ5mDF7x25rDtbsQqpxjyjUYSpq6amkNdGFbUq7fFoUTN7/ACwaro+bqmo500jRlVX4tIWEEERzC5G98KFXJlqkamcmwnmJPp3M29zi20SpUe18Aypr5ejXawqgaQpBYsbGB0EyJPY+kh+PeGQajilrphKg1aSfKD9XuumCDBAAuJju0mgcvl+UDVRohB2BVADEf82F7L8ZZx/jPTpqJPlQryTvqYEgTOIXp/UrjG/yKPDcvUy9amarUK6Kw/iACabMIVwHBBTUAura4JEgRzxfwZXqsGFekzDUWFSVYloJZoDXYyTcXNgMVOMZdvMavRrF4QhqbLqLKx0kmIB6EyVHr0N/K52tVoJUUqRSDKwLguhSP8MlVYiIlWJ33BkGmD1sRkjT0A6fhLMoxilI3kEafeSfh/q2G7wjkmy4K12Xzauyg6tKBCoUspIMknbsN+gz/wBYDyySGJEagUNhawdRBEG2skGRO+I63E00I/mtQFaCtQjlM6uVip1Ie8CFMX646fKqRmFLuQN8K0fJqVGudI0iWEqNIJdSYJImx6CZxHQ0PmaYU6y8swAEEbhn2IaJVmi509pPI8LZgWRlanChKqvqRQs8z6bhtIYfONicF6NRMsipSVX1gHXAXVbcqLx0A2wnJKlsfjjFvky3nM6E0hEpA7lmZgB7ACXY9htacUm8RVyGCgQpglaaggeqMxJHqMZTp1qzXDTtMWA7DE9TwuNMBtN7tuxt9B/V8TLivyQ9qUn9eik/EKhN9AH+Ub+wJxcyC1GJNSdMRAgfOI3xGldqLANAkC+mQI6D5f8AnBWjxBHght/6k4FuzoJXtkQy46SMbxxmFe5FhFsZhbHsv8DYU6SoGESSYI74i41l1zIWmSAytqpobq8bn+Yrvp9QcBVzRVB1MCemFPxHxKo4CyY8zVuQRp6r2PNv/pj1I43fI85z1QS4p4grazTqKXAb4KxmT95gSddJjvqEbD0wIfhlJUDu55i28szfABIMXVpOrYytumL/ABbigCBNVRtXMDUC1GXlJ8v0A1RqBuBMYHtLBFL+YvYEG6g2J2BEtDieWN4gNYGgdmiSS9MsFVxHMNU7hgBEnlJtYW9MQplaroG0Fl3mO3RW3I7xghVyzIrqV6SzSxR4uGGwBFyCZ3ixIB6ymZr0xoR30E3XdI6wCIMWvHUxGMOsLeCeM6VNAmBOpB/9lB63gxhpPG4ZRqiSB267/TpjzX7WzvyqNTMY0iSTtAHp33w95XLhafmVKTq8AQxU6msIUA7knbATj+zVd2gp4w/4mplskSQomvWCXOmCFUfzsNUTtM7DEviRVGXajoC62DIgksSWiJ2hJgeijeJxC2bCVAxf+M8tUuQ0koBbcIFEL6XuZmHxFWNWvTKkDShIj4pvcGeg67k4XHVDZK9sCcLptSDu7ibO+lg2hVkKlrCFG2877XB8I4s1XieXrVOUeeh6Qo1W9Ou/cnDBm+GBcuaaWNVkX5AXJ9IGE3iieTmCKdtBEXm4j9xhq3Yuq2e9/wB4EAaGWIiCtz0iGsZm/wDtjzzi/C8157UwqIhYkQGi5kkAGGuTA2G2GLgcV8umY1zrEMzvJB6qojlUdAAPWcbz2bKnTTdnMXImw7Ad8TKVOkMldcmDP/TKpShtVoMgnXI2cabrfoMa4PkKiMaaszIzA/xLdS1pgCWYyojVMkAjGU+Lgg62cGYI1KfX6YizCIVL0mLMDPMeZSLz6jDop+iXIDM6CkUFMlwpSppkFApZQzEXZSHS38p7RgRmsm60gogqSWAtIHIS0naSSLX74eTURgzKVmotiYBJi4ExqjsO2BWXpQQSAdJDleb4QY0rFiSCxHURtexczkr0gRwha2VFOv5epWZZJdgQLwCtO6qxMxBJsLdWOp46oAzUp1Ae+gMPcPqJix+m3TG89xLLZcNFYs0BtJ1OW1XGowdJPz6bY5oZKnXLjL1CdDHUjysE7sjwTeBMgzAmYUhE2n+aKYx47j/0O8N4vQriaVVT7/obSvzA98TZutpF1J/ykN+cxhOqcFbL1VqaKlKDDtSSnUDA/iCkSB30g/lDOw02a5Bv2n0xNOEYvRRCUmtm6qhhBHt3HtgTmMiygn4h3W1Qe4PK4/PF01b2YSemNrTc9AR73wCkkE1fZRocVZdxrp/i3g9mBunsfqcZiWrkX1A04VtjOxHrjMMVPYra0UTJQdLdLk2wA4lTkoxGqC0z7rY+lsMlS2mMVOKoAogb49RHnNi9ThjDAGxEH1MiY3wTXKloYLpCiBfpEj8/671i29ht2wXy5JpqZNwfQb+mNkjLBma4QT3AEapMEggSLbgdBHv6Vq2SNNRp+JgQIiNMb/nOGanQV3WRFpMdcBM0AajSAf6+mAi7ZvhU8PzQzOtACVA0yA369Yw8cN4mtRwazAKq2IEQ5Bg3tZbfM4UPJAMjcCfyxZqVSEMHYKY6T++Na2EpOiXic+aairAXcltTNNuu0ztfbptibhFcaxVbYU3s3oA2/bEfA+augNxc3v09e/7YkytALWhdpJjpdRIjtjPaOu0L/EuNuSrqy3WwiYJv9YMYEMitOolmO5JvODPiDJotYBECCATpm9h3n8sB8y0Isd46n9ScGDQV8LcUNDTqBddRgE6RJ2k9F6mL/XB7NU8w7a0ql1vZOW89IkAD1NsLFI2jppGHfg6DyaLkBmdRMgR2sBAGFyqO0FbFzN8aqIzK3xWnUJYDcjsATBkdvXEtDxI8guAwi4I/1N/2we43w5HUSsGYkb7ExfAVvDtIAfEZHUz+2Nu0Cy7msjT8tXpMyCQ6qWLKGUzyztMfna2DfFsoKZ5CArOWjeCxJI9p/wBMC85TC0jH3VkT+/0GGHiuWBRGvzaSR0ne3XCZeBw/Yh8Qy5NUnSaaaoOqQSW2AA+7MXNz0AwQ4ClVWdVc02BOoKFvEb6gZAv9cdcaywJBJYy5MEyLbAdQBifgVAf4pu7Akk9dx7xg09GtW7DlPMOtzpf0KlPzQgfkcdCsrg6ZBFyhufdSLMB6hT6YmCCBbcA42MkiuHAuskXIH0G+FcYztUYpThtMHLTlrqN7e2LoaBAH0xwTbEqqLRjz+j1O1ZzJO+MxK28Y1jDj/9k="/>
          <p:cNvSpPr>
            <a:spLocks noChangeAspect="1" noChangeArrowheads="1"/>
          </p:cNvSpPr>
          <p:nvPr/>
        </p:nvSpPr>
        <p:spPr bwMode="auto">
          <a:xfrm>
            <a:off x="76200" y="-1184275"/>
            <a:ext cx="1905000" cy="2400300"/>
          </a:xfrm>
          <a:prstGeom prst="rect">
            <a:avLst/>
          </a:prstGeom>
          <a:noFill/>
          <a:ln w="9525">
            <a:noFill/>
            <a:miter lim="800000"/>
            <a:headEnd/>
            <a:tailEnd/>
          </a:ln>
        </p:spPr>
        <p:txBody>
          <a:bodyPr/>
          <a:lstStyle/>
          <a:p>
            <a:endParaRPr lang="en-GB">
              <a:latin typeface="Calibri" pitchFamily="34" charset="0"/>
            </a:endParaRPr>
          </a:p>
        </p:txBody>
      </p:sp>
      <p:pic>
        <p:nvPicPr>
          <p:cNvPr id="28678" name="Picture 8" descr="http://www.historyofjihad.org/crusades18.jpg"/>
          <p:cNvPicPr>
            <a:picLocks noChangeAspect="1" noChangeArrowheads="1"/>
          </p:cNvPicPr>
          <p:nvPr/>
        </p:nvPicPr>
        <p:blipFill>
          <a:blip r:embed="rId2" cstate="print"/>
          <a:srcRect/>
          <a:stretch>
            <a:fillRect/>
          </a:stretch>
        </p:blipFill>
        <p:spPr bwMode="auto">
          <a:xfrm>
            <a:off x="0" y="0"/>
            <a:ext cx="52927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GB" b="1" i="1" smtClean="0"/>
              <a:t>Herem</a:t>
            </a:r>
            <a:r>
              <a:rPr lang="en-GB" b="1" smtClean="0"/>
              <a:t> was necessary because</a:t>
            </a:r>
            <a:endParaRPr lang="en-GB" smtClean="0"/>
          </a:p>
        </p:txBody>
      </p:sp>
      <p:sp>
        <p:nvSpPr>
          <p:cNvPr id="3" name="Content Placeholder 2"/>
          <p:cNvSpPr>
            <a:spLocks noGrp="1"/>
          </p:cNvSpPr>
          <p:nvPr>
            <p:ph idx="1"/>
          </p:nvPr>
        </p:nvSpPr>
        <p:spPr>
          <a:xfrm>
            <a:off x="0" y="1412875"/>
            <a:ext cx="9144000" cy="5445125"/>
          </a:xfrm>
        </p:spPr>
        <p:txBody>
          <a:bodyPr rtlCol="0">
            <a:normAutofit fontScale="92500" lnSpcReduction="10000"/>
          </a:bodyPr>
          <a:lstStyle/>
          <a:p>
            <a:pPr fontAlgn="auto">
              <a:spcAft>
                <a:spcPts val="0"/>
              </a:spcAft>
              <a:defRPr/>
            </a:pPr>
            <a:r>
              <a:rPr lang="en-GB" dirty="0" smtClean="0"/>
              <a:t>The hardness of men’s hearts, often further hardened  by God himself.  They were way past being able to repent.</a:t>
            </a:r>
          </a:p>
          <a:p>
            <a:pPr fontAlgn="auto">
              <a:spcAft>
                <a:spcPts val="0"/>
              </a:spcAft>
              <a:defRPr/>
            </a:pPr>
            <a:r>
              <a:rPr lang="en-GB" b="1" dirty="0" smtClean="0"/>
              <a:t>Joshua 11 tells us that Joshua carried out </a:t>
            </a:r>
            <a:r>
              <a:rPr lang="en-GB" b="1" i="1" dirty="0" err="1" smtClean="0"/>
              <a:t>Herem</a:t>
            </a:r>
            <a:r>
              <a:rPr lang="en-GB" b="1" dirty="0" smtClean="0"/>
              <a:t> on 31 Canaanite kings.  ‘It was the Lord himself who hardened their hearts to wage war against Israel, so that He might destroy them totally.’ Joshua 11.20</a:t>
            </a:r>
            <a:endParaRPr lang="en-GB" dirty="0" smtClean="0"/>
          </a:p>
          <a:p>
            <a:pPr fontAlgn="auto">
              <a:spcAft>
                <a:spcPts val="0"/>
              </a:spcAft>
              <a:defRPr/>
            </a:pPr>
            <a:r>
              <a:rPr lang="en-GB" dirty="0" smtClean="0"/>
              <a:t>Because of the need to protect Israel against idolatry.</a:t>
            </a:r>
          </a:p>
          <a:p>
            <a:pPr fontAlgn="auto">
              <a:spcAft>
                <a:spcPts val="0"/>
              </a:spcAft>
              <a:defRPr/>
            </a:pPr>
            <a:r>
              <a:rPr lang="en-GB" dirty="0" smtClean="0"/>
              <a:t>To act as a picture of Final Judgment and a warning of it.</a:t>
            </a:r>
          </a:p>
          <a:p>
            <a:pPr fontAlgn="auto">
              <a:spcAft>
                <a:spcPts val="0"/>
              </a:spcAft>
              <a:defRPr/>
            </a:pPr>
            <a:r>
              <a:rPr lang="en-GB" b="1" dirty="0" smtClean="0"/>
              <a:t>31 cities exterminated.  What can we say?</a:t>
            </a:r>
            <a:endParaRPr lang="en-GB" dirty="0" smtClean="0"/>
          </a:p>
          <a:p>
            <a:pPr fontAlgn="auto">
              <a:spcAft>
                <a:spcPts val="0"/>
              </a:spcAft>
              <a:defRPr/>
            </a:pP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GB" b="1" i="1" smtClean="0"/>
              <a:t>CS Cowles is horrified !</a:t>
            </a:r>
            <a:endParaRPr lang="en-GB" i="1" smtClean="0"/>
          </a:p>
        </p:txBody>
      </p:sp>
      <p:sp>
        <p:nvSpPr>
          <p:cNvPr id="3" name="Content Placeholder 2"/>
          <p:cNvSpPr>
            <a:spLocks noGrp="1"/>
          </p:cNvSpPr>
          <p:nvPr>
            <p:ph idx="1"/>
          </p:nvPr>
        </p:nvSpPr>
        <p:spPr>
          <a:xfrm>
            <a:off x="0" y="1341438"/>
            <a:ext cx="9144000" cy="5516562"/>
          </a:xfrm>
        </p:spPr>
        <p:txBody>
          <a:bodyPr rtlCol="0">
            <a:normAutofit fontScale="92500"/>
          </a:bodyPr>
          <a:lstStyle/>
          <a:p>
            <a:pPr fontAlgn="auto">
              <a:spcAft>
                <a:spcPts val="0"/>
              </a:spcAft>
              <a:buFont typeface="Arial" pitchFamily="34" charset="0"/>
              <a:buNone/>
              <a:defRPr/>
            </a:pPr>
            <a:r>
              <a:rPr lang="en-GB" b="1" dirty="0" smtClean="0"/>
              <a:t>	‘No psalms were composed celebrating the extermination of the Canaanites.  No hymns extol the slaughter of the </a:t>
            </a:r>
            <a:r>
              <a:rPr lang="en-GB" b="1" dirty="0" err="1" smtClean="0"/>
              <a:t>Amalekites</a:t>
            </a:r>
            <a:r>
              <a:rPr lang="en-GB" b="1" dirty="0" smtClean="0"/>
              <a:t>.  No holidays remember the Conquest.  Jewish and Christian parents hide their children’s eyes from the </a:t>
            </a:r>
            <a:r>
              <a:rPr lang="en-GB" b="1" dirty="0" err="1" smtClean="0"/>
              <a:t>herem</a:t>
            </a:r>
            <a:r>
              <a:rPr lang="en-GB" b="1" dirty="0" smtClean="0"/>
              <a:t> passages -  a huge embarrassment to sensitive believers, an outrage to unbelievers.’  He says it is alien to the nature of God who revealed himself in Jesus as ‘not wanting anyone to perish but everyone to come to repentance.’  </a:t>
            </a:r>
          </a:p>
          <a:p>
            <a:pPr fontAlgn="auto">
              <a:spcAft>
                <a:spcPts val="0"/>
              </a:spcAft>
              <a:defRPr/>
            </a:pPr>
            <a:endParaRPr lang="en-GB" dirty="0" smtClean="0"/>
          </a:p>
          <a:p>
            <a:pPr algn="ctr" fontAlgn="auto">
              <a:spcAft>
                <a:spcPts val="0"/>
              </a:spcAft>
              <a:buFont typeface="Arial" pitchFamily="34" charset="0"/>
              <a:buNone/>
              <a:defRPr/>
            </a:pPr>
            <a:r>
              <a:rPr lang="en-GB" b="1" i="1" dirty="0" smtClean="0"/>
              <a:t>How can we answer this charge? </a:t>
            </a:r>
            <a:endParaRPr lang="en-GB"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2"/>
          <p:cNvSpPr>
            <a:spLocks noGrp="1"/>
          </p:cNvSpPr>
          <p:nvPr>
            <p:ph idx="1"/>
          </p:nvPr>
        </p:nvSpPr>
        <p:spPr>
          <a:xfrm>
            <a:off x="0" y="836613"/>
            <a:ext cx="9144000" cy="6021387"/>
          </a:xfrm>
        </p:spPr>
        <p:txBody>
          <a:bodyPr/>
          <a:lstStyle/>
          <a:p>
            <a:pPr>
              <a:buFont typeface="Arial" pitchFamily="34" charset="0"/>
              <a:buNone/>
            </a:pPr>
            <a:r>
              <a:rPr lang="en-GB" b="1" dirty="0" smtClean="0"/>
              <a:t>	Merrill:</a:t>
            </a:r>
          </a:p>
          <a:p>
            <a:pPr>
              <a:buFont typeface="Arial" pitchFamily="34" charset="0"/>
              <a:buNone/>
            </a:pPr>
            <a:endParaRPr lang="en-GB" b="1" dirty="0" smtClean="0"/>
          </a:p>
          <a:p>
            <a:r>
              <a:rPr lang="en-GB" b="1" dirty="0" smtClean="0"/>
              <a:t>	‘The war was conceived, commanded, executed and brought to a successful conclusion by God.  God is holy and his people must be holy.’  They must not touch idols.  </a:t>
            </a:r>
          </a:p>
          <a:p>
            <a:endParaRPr lang="en-GB" b="1" dirty="0" smtClean="0"/>
          </a:p>
          <a:p>
            <a:r>
              <a:rPr lang="en-GB" b="1" dirty="0" smtClean="0"/>
              <a:t>	‘Idolatry is the proclamation of the existence of supernatural powers that co-exist with the God of creation.’</a:t>
            </a:r>
            <a:endParaRPr lang="en-GB"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endParaRPr lang="en-GB" dirty="0" smtClean="0"/>
          </a:p>
        </p:txBody>
      </p:sp>
      <p:sp>
        <p:nvSpPr>
          <p:cNvPr id="60418" name="Content Placeholder 2"/>
          <p:cNvSpPr>
            <a:spLocks noGrp="1"/>
          </p:cNvSpPr>
          <p:nvPr>
            <p:ph idx="1"/>
          </p:nvPr>
        </p:nvSpPr>
        <p:spPr/>
        <p:txBody>
          <a:bodyPr/>
          <a:lstStyle/>
          <a:p>
            <a:endParaRPr lang="en-GB"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rtlCol="0">
            <a:normAutofit fontScale="90000"/>
          </a:bodyPr>
          <a:lstStyle/>
          <a:p>
            <a:pPr fontAlgn="auto">
              <a:spcAft>
                <a:spcPts val="0"/>
              </a:spcAft>
              <a:defRPr/>
            </a:pPr>
            <a:r>
              <a:rPr lang="en-GB" b="1" i="1" dirty="0" smtClean="0"/>
              <a:t>Some of the varied reactions of people in the church alarmed by these passages:</a:t>
            </a:r>
            <a:endParaRPr lang="en-GB" i="1" dirty="0"/>
          </a:p>
        </p:txBody>
      </p:sp>
      <p:sp>
        <p:nvSpPr>
          <p:cNvPr id="3" name="Content Placeholder 2"/>
          <p:cNvSpPr>
            <a:spLocks noGrp="1"/>
          </p:cNvSpPr>
          <p:nvPr>
            <p:ph idx="1"/>
          </p:nvPr>
        </p:nvSpPr>
        <p:spPr>
          <a:xfrm>
            <a:off x="0" y="1412875"/>
            <a:ext cx="9144000" cy="5445125"/>
          </a:xfrm>
        </p:spPr>
        <p:txBody>
          <a:bodyPr rtlCol="0">
            <a:normAutofit fontScale="92500" lnSpcReduction="10000"/>
          </a:bodyPr>
          <a:lstStyle/>
          <a:p>
            <a:pPr fontAlgn="auto">
              <a:spcAft>
                <a:spcPts val="0"/>
              </a:spcAft>
              <a:defRPr/>
            </a:pPr>
            <a:r>
              <a:rPr lang="en-GB" b="1" dirty="0" smtClean="0"/>
              <a:t>It is wrong for any nation to exercise genocide in the name of God against another nation.               </a:t>
            </a:r>
          </a:p>
          <a:p>
            <a:pPr fontAlgn="auto">
              <a:spcAft>
                <a:spcPts val="0"/>
              </a:spcAft>
              <a:defRPr/>
            </a:pPr>
            <a:r>
              <a:rPr lang="en-GB" b="1" dirty="0" smtClean="0"/>
              <a:t>Only ancient Israel could do so and only when God commanded it.                                                            </a:t>
            </a:r>
          </a:p>
          <a:p>
            <a:pPr fontAlgn="auto">
              <a:spcAft>
                <a:spcPts val="0"/>
              </a:spcAft>
              <a:defRPr/>
            </a:pPr>
            <a:r>
              <a:rPr lang="en-GB" b="1" dirty="0" smtClean="0"/>
              <a:t>Only God who gives life can take life.                                                                                                        </a:t>
            </a:r>
          </a:p>
          <a:p>
            <a:pPr fontAlgn="auto">
              <a:spcAft>
                <a:spcPts val="0"/>
              </a:spcAft>
              <a:defRPr/>
            </a:pPr>
            <a:r>
              <a:rPr lang="en-GB" b="1" dirty="0" smtClean="0"/>
              <a:t>God grants to rulers the sword of justice, but not the sword of aggression.                                      </a:t>
            </a:r>
          </a:p>
          <a:p>
            <a:pPr fontAlgn="auto">
              <a:spcAft>
                <a:spcPts val="0"/>
              </a:spcAft>
              <a:defRPr/>
            </a:pPr>
            <a:r>
              <a:rPr lang="en-GB" b="1" dirty="0" smtClean="0"/>
              <a:t> Christians can participate in war, but only a Just War. </a:t>
            </a:r>
          </a:p>
          <a:p>
            <a:pPr fontAlgn="auto">
              <a:spcAft>
                <a:spcPts val="0"/>
              </a:spcAft>
              <a:defRPr/>
            </a:pPr>
            <a:r>
              <a:rPr lang="en-GB" b="1" dirty="0" smtClean="0"/>
              <a:t>The church has no political boundaries, she does not raise armies or fight battles with weapons, her warfare is spiritual, not fleshly.</a:t>
            </a:r>
            <a:endParaRPr lang="en-GB" dirty="0" smtClean="0"/>
          </a:p>
          <a:p>
            <a:pPr fontAlgn="auto">
              <a:spcAft>
                <a:spcPts val="0"/>
              </a:spcAft>
              <a:defRPr/>
            </a:pP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0"/>
            <a:ext cx="8229600" cy="836613"/>
          </a:xfrm>
        </p:spPr>
        <p:txBody>
          <a:bodyPr/>
          <a:lstStyle/>
          <a:p>
            <a:pPr algn="l"/>
            <a:r>
              <a:rPr lang="en-GB" sz="3600" i="1" smtClean="0"/>
              <a:t>Cowles:</a:t>
            </a:r>
          </a:p>
        </p:txBody>
      </p:sp>
      <p:sp>
        <p:nvSpPr>
          <p:cNvPr id="3" name="Content Placeholder 2"/>
          <p:cNvSpPr>
            <a:spLocks noGrp="1"/>
          </p:cNvSpPr>
          <p:nvPr>
            <p:ph idx="1"/>
          </p:nvPr>
        </p:nvSpPr>
        <p:spPr>
          <a:xfrm>
            <a:off x="0" y="765175"/>
            <a:ext cx="9144000" cy="5832475"/>
          </a:xfrm>
        </p:spPr>
        <p:txBody>
          <a:bodyPr rtlCol="0">
            <a:normAutofit fontScale="85000" lnSpcReduction="20000"/>
          </a:bodyPr>
          <a:lstStyle/>
          <a:p>
            <a:pPr fontAlgn="auto">
              <a:spcAft>
                <a:spcPts val="0"/>
              </a:spcAft>
              <a:defRPr/>
            </a:pPr>
            <a:r>
              <a:rPr lang="en-GB" dirty="0" smtClean="0"/>
              <a:t>thinks God’s actions here seem arbitrary and sometimes indefensible.  It concerns him that Canaanite genocide was executed by fallible and sinful Israelites just as prone to idolatry as the people they destroyed.  He just cannot accept that God would do this.</a:t>
            </a:r>
          </a:p>
          <a:p>
            <a:pPr fontAlgn="auto">
              <a:spcAft>
                <a:spcPts val="0"/>
              </a:spcAft>
              <a:defRPr/>
            </a:pPr>
            <a:r>
              <a:rPr lang="en-GB" dirty="0" smtClean="0"/>
              <a:t>He says, ‘No babies will be consigned to hell, no-one will be thrown into the lake of fire because of race, nationality or religious affiliation.’</a:t>
            </a:r>
          </a:p>
          <a:p>
            <a:pPr fontAlgn="auto">
              <a:spcAft>
                <a:spcPts val="0"/>
              </a:spcAft>
              <a:defRPr/>
            </a:pPr>
            <a:endParaRPr lang="en-GB" dirty="0" smtClean="0"/>
          </a:p>
          <a:p>
            <a:pPr fontAlgn="auto">
              <a:spcAft>
                <a:spcPts val="0"/>
              </a:spcAft>
              <a:buFont typeface="Arial" pitchFamily="34" charset="0"/>
              <a:buNone/>
              <a:defRPr/>
            </a:pPr>
            <a:r>
              <a:rPr lang="en-GB" b="1" dirty="0" smtClean="0"/>
              <a:t>These passages on </a:t>
            </a:r>
            <a:r>
              <a:rPr lang="en-GB" b="1" i="1" dirty="0" err="1" smtClean="0"/>
              <a:t>herem</a:t>
            </a:r>
            <a:r>
              <a:rPr lang="en-GB" b="1" i="1" dirty="0" smtClean="0"/>
              <a:t> </a:t>
            </a:r>
            <a:r>
              <a:rPr lang="en-GB" b="1" dirty="0" smtClean="0"/>
              <a:t>provoke a strong reaction and are meant to.  They are pictures of final destruction.</a:t>
            </a:r>
          </a:p>
          <a:p>
            <a:pPr fontAlgn="auto">
              <a:spcAft>
                <a:spcPts val="0"/>
              </a:spcAft>
              <a:buFont typeface="Arial" pitchFamily="34" charset="0"/>
              <a:buNone/>
              <a:defRPr/>
            </a:pPr>
            <a:r>
              <a:rPr lang="en-GB" b="1" dirty="0" smtClean="0"/>
              <a:t>People have asked, If God is so holy, then why was it only Canaan who was destroyed?</a:t>
            </a:r>
          </a:p>
          <a:p>
            <a:pPr fontAlgn="auto">
              <a:spcAft>
                <a:spcPts val="0"/>
              </a:spcAft>
              <a:buFont typeface="Arial" pitchFamily="34" charset="0"/>
              <a:buNone/>
              <a:defRPr/>
            </a:pPr>
            <a:r>
              <a:rPr lang="en-GB" b="1" dirty="0" smtClean="0"/>
              <a:t>The nations opposing Israel deserved their fate.  But so did all other nations then and so do all nations today.  Even Israel deserved the same fate.</a:t>
            </a:r>
          </a:p>
          <a:p>
            <a:pPr fontAlgn="auto">
              <a:spcAft>
                <a:spcPts val="0"/>
              </a:spcAft>
              <a:defRPr/>
            </a:pP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274638"/>
            <a:ext cx="8229600" cy="777875"/>
          </a:xfrm>
        </p:spPr>
        <p:txBody>
          <a:bodyPr/>
          <a:lstStyle/>
          <a:p>
            <a:r>
              <a:rPr lang="en-GB" sz="3600" smtClean="0"/>
              <a:t>Meredith Kline: </a:t>
            </a:r>
          </a:p>
        </p:txBody>
      </p:sp>
      <p:sp>
        <p:nvSpPr>
          <p:cNvPr id="3" name="Content Placeholder 2"/>
          <p:cNvSpPr>
            <a:spLocks noGrp="1"/>
          </p:cNvSpPr>
          <p:nvPr>
            <p:ph idx="1"/>
          </p:nvPr>
        </p:nvSpPr>
        <p:spPr>
          <a:xfrm>
            <a:off x="0" y="981075"/>
            <a:ext cx="9144000" cy="5876925"/>
          </a:xfrm>
        </p:spPr>
        <p:txBody>
          <a:bodyPr rtlCol="0">
            <a:normAutofit fontScale="92500" lnSpcReduction="20000"/>
          </a:bodyPr>
          <a:lstStyle/>
          <a:p>
            <a:pPr fontAlgn="auto">
              <a:spcAft>
                <a:spcPts val="0"/>
              </a:spcAft>
              <a:buFont typeface="Arial" pitchFamily="34" charset="0"/>
              <a:buNone/>
              <a:defRPr/>
            </a:pPr>
            <a:r>
              <a:rPr lang="en-GB" dirty="0" smtClean="0"/>
              <a:t>	‘The punishment for sin is death.  We should not be amazed that God ordered the death of the Canaanites.  Rather we should stand amazed that he lets any of us live.  The destruction of Canaan is a preview of the final judgment.</a:t>
            </a:r>
          </a:p>
          <a:p>
            <a:pPr algn="ctr" fontAlgn="auto">
              <a:spcAft>
                <a:spcPts val="0"/>
              </a:spcAft>
              <a:buFont typeface="Arial" pitchFamily="34" charset="0"/>
              <a:buNone/>
              <a:defRPr/>
            </a:pPr>
            <a:r>
              <a:rPr lang="en-GB" sz="3600" dirty="0" smtClean="0"/>
              <a:t>	Peter </a:t>
            </a:r>
            <a:r>
              <a:rPr lang="en-GB" sz="3600" dirty="0" err="1" smtClean="0"/>
              <a:t>Craigie</a:t>
            </a:r>
            <a:r>
              <a:rPr lang="en-GB" sz="3600" dirty="0" smtClean="0"/>
              <a:t>:</a:t>
            </a:r>
          </a:p>
          <a:p>
            <a:pPr fontAlgn="auto">
              <a:spcAft>
                <a:spcPts val="0"/>
              </a:spcAft>
              <a:defRPr/>
            </a:pPr>
            <a:r>
              <a:rPr lang="en-GB" dirty="0" smtClean="0"/>
              <a:t>‘The judgment of God is the other face of the coin which is the mercy of God.’</a:t>
            </a:r>
          </a:p>
          <a:p>
            <a:pPr fontAlgn="auto">
              <a:spcAft>
                <a:spcPts val="0"/>
              </a:spcAft>
              <a:defRPr/>
            </a:pPr>
            <a:endParaRPr lang="en-GB" sz="3600" dirty="0" smtClean="0"/>
          </a:p>
          <a:p>
            <a:pPr fontAlgn="auto">
              <a:spcAft>
                <a:spcPts val="0"/>
              </a:spcAft>
              <a:buFont typeface="Arial" pitchFamily="34" charset="0"/>
              <a:buNone/>
              <a:defRPr/>
            </a:pPr>
            <a:endParaRPr lang="en-GB" sz="3600" dirty="0" smtClean="0"/>
          </a:p>
          <a:p>
            <a:pPr fontAlgn="auto">
              <a:spcAft>
                <a:spcPts val="0"/>
              </a:spcAft>
              <a:buFont typeface="Arial" pitchFamily="34" charset="0"/>
              <a:buNone/>
              <a:defRPr/>
            </a:pPr>
            <a:r>
              <a:rPr lang="en-GB" sz="3600" dirty="0" smtClean="0"/>
              <a:t>	</a:t>
            </a:r>
            <a:r>
              <a:rPr lang="en-GB" sz="3600" i="1" dirty="0" smtClean="0"/>
              <a:t>What mercy is here?  - God even tells Israel to show no mercy.</a:t>
            </a:r>
          </a:p>
          <a:p>
            <a:pPr fontAlgn="auto">
              <a:spcAft>
                <a:spcPts val="0"/>
              </a:spcAft>
              <a:buFont typeface="Arial" pitchFamily="34" charset="0"/>
              <a:buNone/>
              <a:defRPr/>
            </a:pPr>
            <a:r>
              <a:rPr lang="en-GB" sz="3600" b="1" dirty="0" smtClean="0"/>
              <a:t>	</a:t>
            </a:r>
            <a:endParaRPr lang="en-GB" sz="3600" i="1" dirty="0" smtClean="0"/>
          </a:p>
          <a:p>
            <a:pPr fontAlgn="auto">
              <a:spcAft>
                <a:spcPts val="0"/>
              </a:spcAft>
              <a:buFont typeface="Arial" pitchFamily="34" charset="0"/>
              <a:buNone/>
              <a:defRPr/>
            </a:pPr>
            <a:endParaRPr lang="en-GB"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513"/>
          </a:xfrm>
        </p:spPr>
        <p:txBody>
          <a:bodyPr rtlCol="0">
            <a:normAutofit fontScale="90000"/>
          </a:bodyPr>
          <a:lstStyle/>
          <a:p>
            <a:pPr fontAlgn="auto">
              <a:spcAft>
                <a:spcPts val="0"/>
              </a:spcAft>
              <a:defRPr/>
            </a:pPr>
            <a:r>
              <a:rPr lang="en-GB" b="1" i="1" dirty="0" smtClean="0"/>
              <a:t>Are there any mitigating factors at all?</a:t>
            </a:r>
            <a:endParaRPr lang="en-GB" b="1" dirty="0"/>
          </a:p>
        </p:txBody>
      </p:sp>
      <p:sp>
        <p:nvSpPr>
          <p:cNvPr id="3" name="Content Placeholder 2"/>
          <p:cNvSpPr>
            <a:spLocks noGrp="1"/>
          </p:cNvSpPr>
          <p:nvPr>
            <p:ph idx="1"/>
          </p:nvPr>
        </p:nvSpPr>
        <p:spPr>
          <a:xfrm>
            <a:off x="250825" y="1268413"/>
            <a:ext cx="8569325" cy="5329237"/>
          </a:xfrm>
        </p:spPr>
        <p:txBody>
          <a:bodyPr rtlCol="0">
            <a:normAutofit fontScale="92500" lnSpcReduction="10000"/>
          </a:bodyPr>
          <a:lstStyle/>
          <a:p>
            <a:pPr marL="514350" indent="-514350" fontAlgn="auto">
              <a:spcAft>
                <a:spcPts val="0"/>
              </a:spcAft>
              <a:buFont typeface="+mj-lt"/>
              <a:buAutoNum type="arabicPeriod"/>
              <a:defRPr/>
            </a:pPr>
            <a:r>
              <a:rPr lang="en-GB" b="1" dirty="0" smtClean="0"/>
              <a:t>God does not rush to judgment and destruction.</a:t>
            </a:r>
          </a:p>
          <a:p>
            <a:pPr marL="514350" indent="-514350" fontAlgn="auto">
              <a:spcAft>
                <a:spcPts val="0"/>
              </a:spcAft>
              <a:buFont typeface="Arial" pitchFamily="34" charset="0"/>
              <a:buNone/>
              <a:defRPr/>
            </a:pPr>
            <a:r>
              <a:rPr lang="en-GB" b="1" dirty="0" smtClean="0"/>
              <a:t> </a:t>
            </a:r>
            <a:endParaRPr lang="en-GB" dirty="0" smtClean="0"/>
          </a:p>
          <a:p>
            <a:pPr marL="914400" lvl="1" indent="-514350" fontAlgn="auto">
              <a:spcAft>
                <a:spcPts val="0"/>
              </a:spcAft>
              <a:buFont typeface="+mj-lt"/>
              <a:buAutoNum type="alphaLcPeriod"/>
              <a:defRPr/>
            </a:pPr>
            <a:r>
              <a:rPr lang="en-GB" dirty="0" smtClean="0"/>
              <a:t> He did not cause Abraham, Isaac or Jacob to execute any judgment on the Canaanites.  He waited until the Canaanites had become really wicked. He says to Abraham that their iniquity is not yet complete.  Genesis 15.16.</a:t>
            </a:r>
          </a:p>
          <a:p>
            <a:pPr marL="914400" lvl="1" indent="-514350" fontAlgn="auto">
              <a:spcAft>
                <a:spcPts val="0"/>
              </a:spcAft>
              <a:buFont typeface="+mj-lt"/>
              <a:buAutoNum type="alphaLcPeriod"/>
              <a:defRPr/>
            </a:pPr>
            <a:r>
              <a:rPr lang="en-GB" dirty="0" smtClean="0"/>
              <a:t>He did not destroy Israel until not only had they become deeply involved in idolatry, but they had persecuted the prophets who warned them again and again of the risks they ran if they continued to pollute the land, and even, Ezekiel tells us, the temple itself, with their idols.</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3375"/>
            <a:ext cx="9144000" cy="6164263"/>
          </a:xfrm>
        </p:spPr>
        <p:txBody>
          <a:bodyPr rtlCol="0">
            <a:normAutofit/>
          </a:bodyPr>
          <a:lstStyle/>
          <a:p>
            <a:pPr marL="514350" indent="-514350" fontAlgn="auto">
              <a:spcAft>
                <a:spcPts val="0"/>
              </a:spcAft>
              <a:buFont typeface="+mj-lt"/>
              <a:buAutoNum type="arabicPeriod"/>
              <a:defRPr/>
            </a:pPr>
            <a:endParaRPr lang="en-GB" sz="3600" b="1" dirty="0" smtClean="0"/>
          </a:p>
          <a:p>
            <a:pPr marL="514350" indent="-514350" fontAlgn="auto">
              <a:spcAft>
                <a:spcPts val="0"/>
              </a:spcAft>
              <a:buFont typeface="Arial" pitchFamily="34" charset="0"/>
              <a:buNone/>
              <a:defRPr/>
            </a:pPr>
            <a:r>
              <a:rPr lang="en-GB" sz="3600" b="1" dirty="0" smtClean="0"/>
              <a:t>2. God was ready to save the one who would come completely over to him, even under </a:t>
            </a:r>
            <a:r>
              <a:rPr lang="en-GB" sz="3600" b="1" i="1" dirty="0" err="1" smtClean="0"/>
              <a:t>herem</a:t>
            </a:r>
            <a:r>
              <a:rPr lang="en-GB" sz="3600" b="1" dirty="0" smtClean="0"/>
              <a:t>. </a:t>
            </a:r>
          </a:p>
          <a:p>
            <a:pPr marL="514350" indent="-514350" fontAlgn="auto">
              <a:spcAft>
                <a:spcPts val="0"/>
              </a:spcAft>
              <a:buFont typeface="Arial" pitchFamily="34" charset="0"/>
              <a:buNone/>
              <a:defRPr/>
            </a:pPr>
            <a:endParaRPr lang="en-GB" sz="3600" b="1" dirty="0" smtClean="0"/>
          </a:p>
          <a:p>
            <a:pPr fontAlgn="auto">
              <a:spcAft>
                <a:spcPts val="0"/>
              </a:spcAft>
              <a:buFont typeface="Arial" pitchFamily="34" charset="0"/>
              <a:buNone/>
              <a:defRPr/>
            </a:pPr>
            <a:r>
              <a:rPr lang="en-GB" sz="3600" dirty="0" smtClean="0"/>
              <a:t>	a)    He saved </a:t>
            </a:r>
            <a:r>
              <a:rPr lang="en-GB" sz="3600" dirty="0" err="1" smtClean="0"/>
              <a:t>Rahab</a:t>
            </a:r>
            <a:r>
              <a:rPr lang="en-GB" sz="3600" dirty="0" smtClean="0"/>
              <a:t> the prostitute in Jericho.</a:t>
            </a:r>
          </a:p>
          <a:p>
            <a:pPr fontAlgn="auto">
              <a:spcAft>
                <a:spcPts val="0"/>
              </a:spcAft>
              <a:buFont typeface="Arial" pitchFamily="34" charset="0"/>
              <a:buNone/>
              <a:defRPr/>
            </a:pPr>
            <a:endParaRPr lang="en-GB" sz="3600" dirty="0" smtClean="0"/>
          </a:p>
          <a:p>
            <a:pPr fontAlgn="auto">
              <a:spcAft>
                <a:spcPts val="0"/>
              </a:spcAft>
              <a:buFont typeface="Arial" pitchFamily="34" charset="0"/>
              <a:buNone/>
              <a:defRPr/>
            </a:pPr>
            <a:r>
              <a:rPr lang="en-GB" sz="3600" dirty="0" smtClean="0"/>
              <a:t>	b)    In earlier judgments he had rescued the few – Noah and his family in the flood, Lot and his daughters in the destruction of Sodom.</a:t>
            </a:r>
          </a:p>
          <a:p>
            <a:pPr fontAlgn="auto">
              <a:spcAft>
                <a:spcPts val="0"/>
              </a:spcAft>
              <a:defRPr/>
            </a:pPr>
            <a:endParaRPr lang="en-GB" sz="3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713"/>
            <a:ext cx="9144000" cy="6237287"/>
          </a:xfrm>
        </p:spPr>
        <p:txBody>
          <a:bodyPr rtlCol="0">
            <a:normAutofit/>
          </a:bodyPr>
          <a:lstStyle/>
          <a:p>
            <a:pPr marL="514350" indent="-514350" fontAlgn="auto">
              <a:spcAft>
                <a:spcPts val="0"/>
              </a:spcAft>
              <a:buFont typeface="Arial" pitchFamily="34" charset="0"/>
              <a:buAutoNum type="arabicPeriod" startAt="3"/>
              <a:defRPr/>
            </a:pPr>
            <a:r>
              <a:rPr lang="en-GB" sz="3600" b="1" dirty="0" smtClean="0"/>
              <a:t>God’s judgment was not arbitrary, but specific   </a:t>
            </a:r>
          </a:p>
          <a:p>
            <a:pPr marL="514350" indent="-514350" fontAlgn="auto">
              <a:spcAft>
                <a:spcPts val="0"/>
              </a:spcAft>
              <a:buFont typeface="Arial" pitchFamily="34" charset="0"/>
              <a:buNone/>
              <a:defRPr/>
            </a:pPr>
            <a:r>
              <a:rPr lang="en-GB" sz="3600" b="1" dirty="0" smtClean="0"/>
              <a:t>                                                                                         </a:t>
            </a:r>
          </a:p>
          <a:p>
            <a:pPr marL="514350" indent="-514350" fontAlgn="auto">
              <a:spcAft>
                <a:spcPts val="0"/>
              </a:spcAft>
              <a:buFont typeface="Arial" pitchFamily="34" charset="0"/>
              <a:buNone/>
              <a:defRPr/>
            </a:pPr>
            <a:r>
              <a:rPr lang="en-GB" sz="3600" b="1" dirty="0" smtClean="0"/>
              <a:t>	</a:t>
            </a:r>
            <a:r>
              <a:rPr lang="en-GB" sz="3600" dirty="0" smtClean="0"/>
              <a:t>a)  He wanted Israel to completely destroy the cities of Canaan, but to give cities outside the  opportunity to make peace.                                                                                                                                b) He did not allow them to attack Edom, descended from Jacob’s brother Esau.                                    c)  He did not allow them to attack </a:t>
            </a:r>
            <a:r>
              <a:rPr lang="en-GB" sz="3600" dirty="0" err="1" smtClean="0"/>
              <a:t>Ammon</a:t>
            </a:r>
            <a:r>
              <a:rPr lang="en-GB" sz="3600" dirty="0" smtClean="0"/>
              <a:t> or Moab, descended from Lot.</a:t>
            </a:r>
          </a:p>
          <a:p>
            <a:pPr fontAlgn="auto">
              <a:spcAft>
                <a:spcPts val="0"/>
              </a:spcAft>
              <a:defRPr/>
            </a:pPr>
            <a:endParaRPr lang="en-GB"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endParaRPr lang="en-GB" smtClean="0"/>
          </a:p>
        </p:txBody>
      </p:sp>
      <p:sp>
        <p:nvSpPr>
          <p:cNvPr id="29698" name="Text Placeholder 3"/>
          <p:cNvSpPr>
            <a:spLocks noGrp="1"/>
          </p:cNvSpPr>
          <p:nvPr>
            <p:ph type="body" sz="half" idx="2"/>
          </p:nvPr>
        </p:nvSpPr>
        <p:spPr/>
        <p:txBody>
          <a:bodyPr/>
          <a:lstStyle/>
          <a:p>
            <a:endParaRPr lang="en-GB" smtClean="0"/>
          </a:p>
        </p:txBody>
      </p:sp>
      <p:pic>
        <p:nvPicPr>
          <p:cNvPr id="29699" name="Picture 2" descr="http://www.prisonplanet.com/images/september2004/070904flight175.jpg"/>
          <p:cNvPicPr>
            <a:picLocks noGrp="1" noChangeAspect="1" noChangeArrowheads="1"/>
          </p:cNvPicPr>
          <p:nvPr>
            <p:ph type="pic" idx="1"/>
          </p:nvPr>
        </p:nvPicPr>
        <p:blipFill>
          <a:blip r:embed="rId3" cstate="print"/>
          <a:srcRect t="2991" b="2991"/>
          <a:stretch>
            <a:fillRect/>
          </a:stretch>
        </p:blipFill>
        <p:spPr>
          <a:xfrm>
            <a:off x="-36513" y="0"/>
            <a:ext cx="9180513" cy="6884988"/>
          </a:xfrm>
        </p:spPr>
      </p:pic>
      <p:sp>
        <p:nvSpPr>
          <p:cNvPr id="7" name="Rectangle 6"/>
          <p:cNvSpPr/>
          <p:nvPr/>
        </p:nvSpPr>
        <p:spPr>
          <a:xfrm>
            <a:off x="88943" y="1700808"/>
            <a:ext cx="2685352"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9 / 11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p:cNvSpPr>
            <a:spLocks noGrp="1"/>
          </p:cNvSpPr>
          <p:nvPr>
            <p:ph idx="1"/>
          </p:nvPr>
        </p:nvSpPr>
        <p:spPr>
          <a:xfrm>
            <a:off x="0" y="1600200"/>
            <a:ext cx="9144000" cy="4924425"/>
          </a:xfrm>
        </p:spPr>
        <p:txBody>
          <a:bodyPr/>
          <a:lstStyle/>
          <a:p>
            <a:pPr>
              <a:buFont typeface="Arial" pitchFamily="34" charset="0"/>
              <a:buNone/>
            </a:pPr>
            <a:r>
              <a:rPr lang="en-GB" sz="3600" b="1" smtClean="0"/>
              <a:t>4.   His judgment on the Canaanites, like his judgment on Sodom, was justified and righteous</a:t>
            </a:r>
            <a:endParaRPr lang="en-GB" sz="3600" smtClean="0"/>
          </a:p>
          <a:p>
            <a:pPr>
              <a:buFont typeface="Arial" pitchFamily="34" charset="0"/>
              <a:buNone/>
            </a:pPr>
            <a:endParaRPr lang="en-GB" sz="3600" smtClean="0"/>
          </a:p>
          <a:p>
            <a:pPr>
              <a:buFont typeface="Arial" pitchFamily="34" charset="0"/>
              <a:buNone/>
            </a:pPr>
            <a:r>
              <a:rPr lang="en-GB" sz="3600" smtClean="0"/>
              <a:t>	They worshipped the Baals and Asherahs and indulged in all kinds of filthy practices.</a:t>
            </a:r>
          </a:p>
          <a:p>
            <a:endParaRPr lang="en-GB" sz="36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613"/>
            <a:ext cx="8229600" cy="5289550"/>
          </a:xfrm>
        </p:spPr>
        <p:txBody>
          <a:bodyPr rtlCol="0">
            <a:normAutofit/>
          </a:bodyPr>
          <a:lstStyle/>
          <a:p>
            <a:pPr marL="514350" indent="-514350" fontAlgn="auto">
              <a:spcAft>
                <a:spcPts val="0"/>
              </a:spcAft>
              <a:buFont typeface="Arial" pitchFamily="34" charset="0"/>
              <a:buAutoNum type="arabicPeriod" startAt="5"/>
              <a:defRPr/>
            </a:pPr>
            <a:r>
              <a:rPr lang="en-GB" sz="4400" b="1" dirty="0" smtClean="0"/>
              <a:t>God is impartial. </a:t>
            </a:r>
          </a:p>
          <a:p>
            <a:pPr marL="514350" indent="-514350" fontAlgn="auto">
              <a:spcAft>
                <a:spcPts val="0"/>
              </a:spcAft>
              <a:buFont typeface="Arial" pitchFamily="34" charset="0"/>
              <a:buNone/>
              <a:defRPr/>
            </a:pPr>
            <a:endParaRPr lang="en-GB" sz="5400" dirty="0" smtClean="0"/>
          </a:p>
          <a:p>
            <a:pPr fontAlgn="auto">
              <a:spcAft>
                <a:spcPts val="0"/>
              </a:spcAft>
              <a:buFont typeface="Arial" pitchFamily="34" charset="0"/>
              <a:buNone/>
              <a:defRPr/>
            </a:pPr>
            <a:r>
              <a:rPr lang="en-GB" sz="4400" dirty="0" smtClean="0"/>
              <a:t>	God is even handed and impartial in his righteousness and holiness, as Joshua discovered.</a:t>
            </a:r>
            <a:endParaRPr lang="en-GB" sz="4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0" y="260350"/>
            <a:ext cx="9144000" cy="2520950"/>
          </a:xfrm>
        </p:spPr>
        <p:txBody>
          <a:bodyPr/>
          <a:lstStyle/>
          <a:p>
            <a:pPr algn="l">
              <a:lnSpc>
                <a:spcPct val="150000"/>
              </a:lnSpc>
              <a:spcAft>
                <a:spcPts val="1000"/>
              </a:spcAft>
            </a:pPr>
            <a:r>
              <a:rPr lang="en-GB" sz="2400" smtClean="0">
                <a:ea typeface="Calibri" pitchFamily="34" charset="0"/>
                <a:cs typeface="Times New Roman" pitchFamily="18" charset="0"/>
              </a:rPr>
              <a:t/>
            </a:r>
            <a:br>
              <a:rPr lang="en-GB" sz="2400" smtClean="0">
                <a:ea typeface="Calibri" pitchFamily="34" charset="0"/>
                <a:cs typeface="Times New Roman" pitchFamily="18" charset="0"/>
              </a:rPr>
            </a:br>
            <a:r>
              <a:rPr lang="en-GB" sz="2400" b="1" smtClean="0">
                <a:ea typeface="Calibri" pitchFamily="34" charset="0"/>
                <a:cs typeface="Times New Roman" pitchFamily="18" charset="0"/>
              </a:rPr>
              <a:t>‘When Joshua was near Jericho, he looked up and saw a man standing in front of him with a drawn sword in his hand.  Joshua went up to him and asked, ‘Are you for us or for our enemies?’</a:t>
            </a:r>
            <a:br>
              <a:rPr lang="en-GB" sz="2400" b="1" smtClean="0">
                <a:ea typeface="Calibri" pitchFamily="34" charset="0"/>
                <a:cs typeface="Times New Roman" pitchFamily="18" charset="0"/>
              </a:rPr>
            </a:br>
            <a:r>
              <a:rPr lang="en-GB" sz="2400" b="1" smtClean="0">
                <a:ea typeface="Calibri" pitchFamily="34" charset="0"/>
                <a:cs typeface="Times New Roman" pitchFamily="18" charset="0"/>
              </a:rPr>
              <a:t>‘Neither,’ he replied, ‘but as commander of the army of the LORD I have now come.’</a:t>
            </a:r>
            <a:br>
              <a:rPr lang="en-GB" sz="2400" b="1" smtClean="0">
                <a:ea typeface="Calibri" pitchFamily="34" charset="0"/>
                <a:cs typeface="Times New Roman" pitchFamily="18" charset="0"/>
              </a:rPr>
            </a:br>
            <a:r>
              <a:rPr lang="en-GB" sz="2400" b="1" smtClean="0">
                <a:ea typeface="Calibri" pitchFamily="34" charset="0"/>
                <a:cs typeface="Times New Roman" pitchFamily="18" charset="0"/>
              </a:rPr>
              <a:t>                                                                                                                            								</a:t>
            </a:r>
            <a:r>
              <a:rPr lang="en-GB" sz="2000" b="1" smtClean="0">
                <a:ea typeface="Calibri" pitchFamily="34" charset="0"/>
                <a:cs typeface="Times New Roman" pitchFamily="18" charset="0"/>
              </a:rPr>
              <a:t>Joshua  5:13-14</a:t>
            </a:r>
            <a:endParaRPr lang="en-GB" sz="2000" smtClean="0">
              <a:ea typeface="Calibri" pitchFamily="34" charset="0"/>
              <a:cs typeface="Times New Roman" pitchFamily="18" charset="0"/>
            </a:endParaRPr>
          </a:p>
        </p:txBody>
      </p:sp>
      <p:sp>
        <p:nvSpPr>
          <p:cNvPr id="69634" name="AutoShape 2" descr="data:image/jpg;base64,/9j/4AAQSkZJRgABAQAAAQABAAD/2wBDAAkGBwgHBgkIBwgKCgkLDRYPDQwMDRsUFRAWIB0iIiAdHx8kKDQsJCYxJx8fLT0tMTU3Ojo6Iys/RD84QzQ5Ojf/2wBDAQoKCg0MDRoPDxo3JR8lNzc3Nzc3Nzc3Nzc3Nzc3Nzc3Nzc3Nzc3Nzc3Nzc3Nzc3Nzc3Nzc3Nzc3Nzc3Nzc3Nzf/wAARCACUALADASIAAhEBAxEB/8QAHAAAAgIDAQEAAAAAAAAAAAAABQYEBwACAwgB/8QAPBAAAgECBQIFAgQEBAYDAQAAAQIDBBEABRIhMQZBEyJRYXEUgQcjMpEVQqGxYsHR8BYkM1Jy4UOC8ZL/xAAUAQEAAAAAAAAAAAAAAAAAAAAA/8QAFBEBAAAAAAAAAAAAAAAAAAAAAP/aAAwDAQACEQMRAD8AsGXo6gRx4dHGsUQHhJFIwZ+edrd7b32Jxi5VT0aGmp6WOnkmQaliurSDgBtCkGx2G54v32jQZvQVkKpWUdTHOd0Mcwlcmx5ZgLHc/YYkGtmMSyxBoaZSFVXbWSvpYELfjsx9zfARcwy2pq0mjlppYyAwjdyDcG2wv5rE722tba2+FypygiGV/FEjKxIhRLuxAsdrnYEcE4Y5Y5ajw44oYUdzYloyCLet2tx6+psDiVU5c+XwPWirNPRRxGao/KDCwBLAgG5NtuD/AKAs5fl1PBTmSWnTQtz4kqiyjncnHalammLFHDvvsjBmbe99r8X/AK4YA0DSAmoE2pQ6uySImk2I8xvbYjiwN9+duE+VSBpKiSjXyO2myi7E+rXJA3O9zsOBtgAVTReETGIhbSdtj2sb+3r8ft1gy+xd3ZUA313O7Gw5O2Pja4oisqeAW3ddXiG9ubje23G1rbnHemmgZnjZWRRfwzJuLcC1thze9+fTADswpYvDEet9bW06mY2IO5tvzbbva2++Nlgp/AdpHXwwdlBBS5HOw98d81p6ZkVvqXdCbKFS4H3sAf8Ae2INXEZnMihUnL3UX0kKPcbfffAbeI6i1NH+Sn6nceHYjjy8kn/ZxAoIamvkCRmSVo2JJFx4npZRtYcbD39cEEkKhGlZEYNuItgxH8raj/T5wTyymNKfqaeKWNWs5aJgQBwLEDY7f5cbYDfJIDVVziTXEGjst7gM9+D29f8AYwy0lEraEdjHUogUCQkliLbk92t39/nEXwkzrL4XRglWq6XK7eIvt68f3+MMMMLOInqAPGQeYrw1u9j8/bAa0cHlLvHpkI0uLCzEd7e+Auc9T0+W6voqCarlEoidgvhxqxIABcjvfa1/thlOw5wjZw1ZHR5pVRIlRQicMkS3Yy6idSFSSL6tPYbNY33wAjq/r7NsraLL8woVyd55lRq0T+MqJcajstwbXsQG3H3FkusdTCrqVdSNSMDsQf8ALHmzrzM3zJ4GggmpqBm8NVqZQZTpt5WAJI07j+nviyul8y6mr+m8ryzI6dacQ0kSSVk++k2GwJFjYexPxfANmdVdJlMDyZlVRwi22oi5XvYC7d7bD045wvQP/wAVUktdQ0EtLHG6otTVx6fqNt2TckAW973te4ODGV9BZdFU/XZxJLm2YGxMtUdSKR6Jx+9zholhDqF4Udhwdu4wFYZ3lkFFTkBmkeYk2k8oXY7gDfnbf1+2EypewOpolZQQCLmwvYc98WnnWX0MUcizkEXN2lN7b8WU3PJ22xVtbDSrUzSKohEUnhgBS2gNsCTc78evttyFsZdkdUkoLU0SRldmZI7i5ubWF/6dvXcTUyWsEqF6xWiUEaCg7gWFwFtb4/btwqeqKVq1XoCKzwo21RRSrd72ItvzZTa5Gx98S0zeOprMunhafwaiM6U0MpuVdvMDwR4ZG/e+AjZlRS0tPHYsfKVZl77c73udz+/rhcz7L6zM8hnyrLGqPEqLofzRZgw32FhewJ3v67XGHdMyoK6QUgYOZELIdirjvYja9u3z6GyXnEgpM0OU0FZ9FPUwSOssZBdFUgEWP/1Nz24wA/prqv8AjVbNk6QVEFfRsV8GRvKUU21KbCwBIPFxcWvhroKd6WdnmldJGVirG+mRvVlH6rDi5OKu6djoofxLgknzGdIo6dvrquYxxJJKFKsLjYKTbYW/cXNxxUmXsUnp1pJYpR/1N31i/Zrkf6nALOfUq1sRaCNpBGio9/KeSdgdgQbEG1ufvHaGFbIwjLqOE9Rxxe/77e98NstNZQKWKm0kgFjTnYf79LYGVlPPJUaUd7sTo0uVUbd+x9L+/wBgASuSZYZTChYJdViK6Ctrb82NudvTbA2JTUxPeWOSybWexHwx5t89jgn9KVjelk1jTuxWUKVJ37AH3ueMQ8tydG8RJSCG4KMutdvQ+/8Av1DggXxZfFAlUWs9773vc7bc+vpvvhn6VqPDV6eeO8Je6F+QLWPvyP6HtiDl2UNSVKyR1E0ci3WxjFmHdbg+lthewFxhkpMuUzGqpwYnc6mGki5B/bfni3zgOtNlskdT4odXiLAqosCB9gbj+/OxGDOw9MAcy6kynI18CWVWqbEimg8znbfYfpHzbCBnHX2a5vK9LlTLSRkf/G13sdgWk/l/+oubgA3OAsvNs9y3KgfrKpFkAv4KnU5vsPKN7Yr2r6rkzBpMoyHKltWVJYTPULGEa3illWxLWCaiQDubC/OB9B094kjJOampqWbS7eVELCxIOq7MwHN+Li7LcjBfL8iSGujejyqLLmRtULSyNUsC1tRVShvuBY6xe177YBD6t6eqI6GeQGjSvglWeal1/nqHsQ25AdbuRxsSRfbd9/B/qyCu6djyySSWWro1ACrELeGSdCgg2NgNybWva3r86lgyNKiRqjL/AOOZuWtpkjAjhZhtq1XC38tgLk3Fgb7t/S+WCkywPpRJZSWYxrpUni4Hp6DsLYCHVdb0lFUGKsoK2KwuSVQkfI1XHB/bBfI8+yrP6YzZZWRVCrs6g2ZPZlO4wF61yuKrpZKlFCVKJs4A83t7g7jtvb4NRZRUVeV5+708zRWcHxogPyyeLjggm4I739hgL2zXLoJYnlEWqZASh9P9/wC+2Kv6tp5nkaOKSMTAflxrEXCi17mxt6m/oRbm+LD6azuPqCjeOUhK2mYLURof2YD/ALSOx4/qRXUdHCdUcGVpLckmWWQqXPJ30nfa9yRe1+98BXUHUNVTZgK6XLZZppkDvLSlmXXpCnja9tN7c3v74i1+azZjIJp6TMYY9JKIIFQR2W9kawI3a9we/tiDlFLWCSD+PyxNTIfyp6ggCUHewVrauOdxtyO5ugpJJq6Kjp3gqGndhGI2j7ab3Wx02sfMCdr8HYg09G5q2a1FO9JFUy19NHommljLjhh5ySACT/iPGGSsyGjNe+c1mWw/VCMxySaxYI36hZmAI9zb4xDraSPpfJhLUZlJqjOpaVKxKWMn01Hdj8k39BivKxavrE0VHl8lWskjHWaqsknjji2JYXIBUb3bvYAEnYBt+IMmVZrABllNO06N+d4Tr4ekCwJAOi48p8nGFLIc8lyiuSfJcxlo3SQf8vDGSkxF7h7uQQd/nnsMNTwDKnzGr6VmgqfoJVTMI6pQ5IsGWVG2Ng11JFtwDbCNU5rlK7xU9R4gvYeMkyXPfeNf6lsBe3QHXs3VMstFmWUyUlTEmsyp5oiCbC9/0k9hcg2NjhhlyyhSYysKaBGP5ZVU5Ppddjv6485dP9X1PT9THJC0sLIdSi11lBF9LC/6Tt8cg3F8W5lX4hZR1LTU9O0/0VazfoBMmrnZSpvfvYi/zzgD9RTRwRHxKmk1KAU1lApv3A07d/W5wNp8yyr6ynoZJVuy7kUQ8LXf9CkLsTtzb57GbRzw1NBTPPVhWvIgEsg1FkYizXN9hpPN7W5wv5jnCQ9QwiAipjdlbysVWNwiWZyRYoQwswvuPXkD9RJTUNBPCkTNqSyxQqgYHTe2rgX2tv3HYjETNM7ra6KPLsjiNS6r+a1OzgJ/5kAlSP8AtNyTfm2BK5WOoaaqJzs1yHUXip6NvCR7WUXIuwuLErY8WADHG/TVHLR9TZlWQVg8GuqfGejSHVYqdgCA21r2It8cYCZk34fPUgzZ1M0KSWJpaeyX/wDI7m/ruT7jG1ZX0eWZxT5DkcUMFRUL4mqFbmmisbyBRe7sDsTv3PlGGqrzZ5svc0MbmV0OkgBwo38xCm9tvY/HZKyGmd4MyqZI1aSaVoHWOK88w0gsQ2ryCzFQun1Nje+AYckaiqKp6qCAyUaokNOWAuEtcEh7EXJJ9Te++2DlbWU6RhmQuV3CFL7/ADv/AE3+17L2VM9BXSKIWhlkjjSFUl1oVVQoWwv5hYEjbkHjUQehop0Z5qiOOZ2N7EarfBJH72/YWAABX5fTCelq3MQqSxbwo7MAFBIuN/NcDcW4tc84aoJPCp4Vjj/JEYCkH0HGFnqBpRWwKylFKv5QWN7C/cWGw4Hr9wyQzqKKMyo26m6gEgW7E8fvbADa2RpFZQzSwi4a48yA2uGFr7W/z3sbVL1JlJoc8kKXMFXESGIaxNidzx6i3pa3ri5JmWXT4ivu3keJ11pbe/O42Btv8YrT8So5BTVEMcKSzUyvUjw1X/p7hrjta9z77i+9gWehc+fJKykq2ldldgZw1izwsi6r9/L+r20H1sbp6hiham+omZNCEMrKQoC+pN98efcgYTZWKsvChjC65Hbf9ViAvpxYX7n1GLSySuauy/LqaphgEsdPJE8qjzxvHcDax8tgBz/7BC6zyLK8t63ljlhqIadqePaNBudG7HVxexJN/Xe+HP8ADg0ElTmNRRiUVDxgRxShEJYeZmBUkkX0Ak8Ha25uA6jk/wCJc2qc2ooWeimRkVydB0hCu++xuz7eq72750/OcuzqCuZWSny59UgkbaJC1mN+91cm3qBsDtgOnVsdS9WxHTcFPJNpY1skzTKqkgDSv8zMSABc7m3fBOFajKMgqKWPVNnOYraoluC1NE19AJGxYgk6RsL+ijG8tUc2zipqquBIYcvsVpASRCLG2ttwXa6jSB5VYi1y2JseWVdTNS0/g62aoSWpa9wms76ieW0MxN+TKQLACwLVN0zTSdQfQPReLQic00kbNsygBS5I5a4DfO/a2K9pqCCkzmqjb8zLY5pAJ7BlMalrEm3JAFuL3HfFh5/mMuUZdmIpEMtfUTzJDa5VQxGtyRzsbA9ywt3wA6OgoMzY008s1FPY3hkcRjVvpYFubXbm9wbNtc4DjQMJIqfMVoAlLTk6WkYP4g4s99tJBIvvY27XOHWXKun4srjNJJqqHQTRxxPKsRBBvYj3I3sN7/bSq6MzWmjaZKUVUS2ZfBXTvxcrfUpG36SVt2OxwK6Lqq5qOTJ62m1JlkzE3cBo45CTYMQRfUGt2N/bAbNZ8yqqaKonlhldjTyAlWddJ2PBsCBydhhhzOeW3hIVaKdVSNWkChxbSq20XBOwudr78WGO9TRCpIij1SaSCqvLcMAbklgRsCQCfUADfG2ZUQy7J6aGWR9U0oZpElbaFFJcKWJtcLGva5YcDATema8zXp5ZnVlkFpInUX725G2/BAtwO2DXU3SFH1DSMzyfSZgB+XVwoAQ3+JbkMPncdiOcV7+HmaVUVSXqpHhIlLMiIGSzA/q3vawPA5HAFsXHTVEc6gxlGWwIKNcWPGA8/wBf1Rm+VZ1VZTm1esk0b+C8wi8QSbgEhhZr3HBB3/q4dIV1Jlogpa2KpgzCsmMk1o2EkUYuUZg19KbE7+59Bg31dltfl0/1eTmKJKiUmWQFQ8ZN7sCwsB6te4BNrXNwwof4dTwUNJIKnMM3YyPLbUY4CReUN3JIFibEkpwFAAFuiswzDP62XN8zp/paSnYpSQxkyFrggs7W3222sOT6HDtNWwom0i622Ve5PbbEbLaaKipY6eFJKcRgDSVBBPzuP2OO1RqkhdRJGwA3INmHx6HAV71hm8lP1LklHPcRPO8UkhkW95FZB5bcXceYkHDnlOYBqFPDVXbm5ewud+1+9/jFKfim803UUCxRzsmjUHpFv5tZ5J29Pt6YeujOpknkLxuqMzEyRM9wtz5wLHe0ge3sR6i4NGbeA9Kz1UL1cq20K0IEQa+xAcWbt6n05wkfiHLXxx+Mqr+fE9IIb6tmW9/S4F/ue9iA2VeZTSgzMtySREQRtcWFt7D1J7C+K86hzyKszBAkj/SQ1EMMIdbB3ZzqkJPewY7/APcB7EEDpqBWRp53RbsdXik+Qk7Gwvtcb3Btt2bFu9F0yz5PWitk01UVWjLKFuyo0YIHH+Ent33xW00VNDVVuvyqSpEgXZNS7/sdJP7+mLI6CR5shzCeKO8jTxRONW/iJGCSD6nUPXvgBGY5dU9HSTZyY2r4pneSeFBojiJIAk51c6gzbWuDsdsJLZvW5vS5lUZ1KiLmEquGaPRdFBPl2PltpA+B7nDvRdVV0/Tmb5vmU8c1ETJRQFUIsQhsbggMSXG17WB+9e0+WLT5bDWV+XmtpVlEMTmpAVzpBdVAKk2buLgXA3PIWR+HtO8wy+neValCHneRVAZtDCOL77sd+6/vYWUj/kjIojbxKi+pWPmcOSVG3AK6L+ij0ua/yylpcvSopMqiaGpbKhFq1lvDkkkAUKef1SX55B3w2dRVJo8iXKsl8jOsaPNGbGGNyEGnnzlTt6WJ9MBXmY0bT5nNmCVNOBCrmAQz6jFoNxupuNZY3uB5Lkm5sVCkpkmkkWQzB4onUCKUIbtbzGwIHl1k88fAx6Ar44pumKm6/kmhvZbaVVVuq7b+u1rc4p6qyykkzOkREkSKSNgLHm4Isb+8jbexG1tgidE9dZ1Sxpl9XmTSZSNpPqIfFMakgeUghtubX7bYZ6nLGyHqCuTN8ypbVKBQTUMXYa9QLICSNiWGoncDcXOKyyyExVtVAblo3MYIPcMQDbvviw+hqV83zeaizaapnpYKfUIZqiUwgEjSdBa1goNhwbjbbAP+UR09Zk8cmVTLNHVMsZkDhmFjvewABA3tYBSNvUhepa6JepaKhqVEkcJjjqIGUMXUi9iByDaNtO/6exAt1eqo8ijzOPLKeloKGoUx+FGTHIWKi7rJqsihWXe27CwBthfziaqXJzmrZrNIamfXUQeH5WL6lVtIJG6xjbcWuNuMARatrZKqR6OjpcxYznxgsUTNISN9BHfY+Xm1jub3srK5o5IQzRaWAFrofjuLj4/94rPJq+lnq6WlT6VKOWNnjpapWjkIAW7+Kt/OWLE9iLW4xaeXQLDFZGJWwt+cXH9ftgOed08NZl0tNUxrJHMNJDAm3e+24IAJHuBiu8ny6ebq3MamfMYIMxQQExFSY6dTqMVPcWHlsrHe7GwFgTd/zrMI8spavMJgfDooGe97XY9t/gf/ANYQvwcWbMIc0zLMF1TVVfL4mrfUDHGRcfc/+sAz1dfm2VRJBFFPVTyQLBRB08TxZUUlpJXGygjexIvpbuQMT6yukYVLR5Z9QI2WOm1IfzWNg3Y6VGobn0bsBeRXUUdNSTy0B+llClgV/QT7rwf2vgN07W5rmk1WktaIghJQpCn/AHuNx8Ab/wB8AhfiZmdFTVEsTZUyhQjmYxhbsWYaPTgGxNxc87Yr7LurJsrz2Xe0DE3XQFsbWuALWuFX7gHFq/it0/I+XitzGunq1A8MpDThX08m1jpPc2Nie3pikM5y50QSo/itGoJZQbPH/K6+g/lIPBFsBZC55UVFJM0s7y6wy05P6lD3D6yO67gDnzb+6lnE8kUPh7sv1Al8hJ0kADb9j/ngNktdUCOWOMr+XEXN/wCZByLd7bn4B9BgnR5lRyNaslEZBuomj/STybW/rgDlPlwq8yzDXEpPiKGS2kqA4uLemwHPbtfFl5REmS9MwwPLHBLUtJVSl3VV1ObqDq58oX0/0C9J9OVax/VZhFIIWVXWKV/NPfgW/lUgDc7kAgD0XPxLr66rqmpsxQsGfxYREptISP0sPVfgnbYDfAEeu8grsi6dgyejzDLocop5XqITLKyu8l2YpxZtjYAkn4uAK5jy7NswC1tbLM9MzC5Lk7E349OP74fc1p586kSuzmQxQyPqM1WZF8VQP0xIoLMq33sukfN8axjpOgpZXXOKuZFTwzTUlM8aMxN7h5AoHYX1C/xgJ1Hm0WVxUlTLaetSGmjWJtvGmj8cLf21hGPIsPi9j5rRU2XZCgrJmd7mWea9jUS7N+7EBQOwsBsAMUrm+WwZzlP1WVRVBjo4HJikl8WTQp1SFj3a0it7AHc2wSyzOzX9F5TDTVRiro4ZIp5Y0YEJGQFUXBQuRpN+fKbnfAWdSVIrfw2nmmHhk5deRNV9J8INa/wQMVNJWTMuX1bFl0NDuRuVLuCDf3078b/GDfRHUNRmWXdQ5LmNbHTskSRK6hRCq+H4Z1EkkW0DcHc/IxXdfmlR4NPEJoBTCYI6w7Fwjag1zuBcm3HAvgOmVhpM4q0iX/rTLoAJIu3v7A9/T7YsLpTNII584rUlSnkdCtPdvNezBCNjb9Iux41fBCHkqSxS5hoBVjIkdpfMQGDA7g86Qbdhf1tiwfw/o6aDpjNM1qFiaq8fwqOGb9LvGqtsN9yWI1b23+4THpqCqyepqCBVpTMhLVt5NKyM130ru72Xg8MTxbYVQ11V1DEaWpqKyFxK0c0Cv4shCsdIjXSLWXY2IU2JtvcNlJnlFmNZBFGr08xWSNJbrIkUwSy7HllCEi9h5vbYSklFXLPk3TsiR0KGQ19fq1GdmO8at5SQ17HTbiwNhcBDroaLp/Moop4Whl8LQ9RmIE6BCRYsIrBQWO97gb297UySoJy5JJpaM6YwxNHvGVtyPUfb+9hVoiocgpXvTRSVEzFAsZOp2HbzEmwBFyxI37kjFkdMzVNRQRvUZf8AToyDSHKgBT2ABJta3JwC5+IVa1XFDlUYt+Wa2qG9gB+hWsfXc+y4IdE0P8NpaOnEOhirO12P6jbVYccliO9vXBDPemqOspJpFX6eolXS7IdQe406Tf7Da37bYXqnq+hyHP8AN6eriq5oaSVHj8FUIiVlXXzYm7sxPt8WAPWYELGNbKqEhNRPc7Afe9vm2F7pKrtXvTSX/MgEkTMLFgNKsD76if3xKzLqbJY6NhX1YpBILAVI8PWPYt5WHO4JGBOW5lQ5vX5fX5dWx1EcUst3BI1aSFPbfac/JA+cAf6uOXrkc38XWQ0LWWbQL2B2BNgSACQbjcWBx5wrdeWVjUkqCVIAzKjsCJYWFmswJBBUA3BIuD6m3pfMhS5nlNVCGjnieFgdDgg7bbjjfvjznmj/AEVW0MwSzTOfCexZG/maM9vcHZr7jvgFeFFyzMYZ2UyUpfULixeM3DD7qeMcamkFHWyR6taBmRXG9wP0nngi374KZzSHL2/hs8CNIi/lSq+zod1NuQdzcH/95RSfV5aYwqCopj5SNxKi7kfKg3HqNu2AvXp6qNd0BkGqKKUCjEbk/r8h0DT+xP2xWfU8InzCdCJPDLktHM36Cf5ltYb2BFgOcO34du//AADQqBJJ4ctQVMZsNPiGxJ+R/XCvm85jiqBP9TO8QMmuc3BIvsx/lN+wsLi/tgASdTxS05krqZ5amTSHnkkZi1rWuWubWvse+w9t0zjIvKyUU1XUqLLojLBLcab+/e2AuW9NyVEJnzSpNNFrF1RNchG1yBcC1jt68bYN5fV5dFEtDl7/AEek6pHZfzJDZRu3P9ANz8YA5+GNdUx9SCOup2g8aqRhFIlrq6mNtiPUxbe5wM6VoFqMizSZGaGSLN/Dsu6orjTa1xsRqF/Zcd6XOY6HPcvqVqX/ACXBlcqV8twe6i5vbe/cemIX4byyxSZlllSGZK+mSpAU7l43Bv7+Vn/f2wErKaaHJ/xCoKOjLtS1pNLJGlgHikFrG+2zXPyuA3U+VSZZW1+VSoAiXmpyeVNr/JuLb+3vjrmmdT5T1rR5jNeojoaqJyiney7lQeBsWwd/FSqjnqMuzOkLD6ylVkuoFx4ex/y+2ACZWUWeqKEtd4iCp5GliDf7i3+ziwOlekKzOelqSQ18kdK4ldBGoY7u1wbkW37WN9r+mKuo6lpKlpWFh9IrGybEabcDtcjv/oGbJK+qoIKOHLM0qKadI/ElEZ2d7Br21WJ3t5hY4B9iyv8Agztl3T8c01fUMIHmnKWhUm5J0qBv3sDsgvwFPXqKgocly+iy3LQ8k4u/5Z80zHlz7Cx81za5AueeHSNfmnUcM1q+gpZ4mKTmKMtLoO+pA5sA24LG9tJ2N92Wmyugy6NzS06ykhZJKidzNLN/iJN/Xn34tgEzKIJFzH6iSrlaviOlAoQqqkX0ILGw3uTtxz2w95C8qky5lVK8jeULJKGa4/wjYbff98CKiKCpJaGLwQ4BZRYhzsLtbngXP+owMXNYaJ/CSvi30/pl87gnbzAWANwQF5uDvtgLHdlqCYCmpDbUdVrDsRbfAqr6OyKqnqKiWiAmqQRNKrtqkB9d98C8gzY1iq4aRIGJVfMFEhvvbkm1rliePnDRTNdmsgFwPMBzt3J3OAQ6zMaTpnK45KKtmM1NK0UtKzsy6FZyBZj2A03B3uMLnQWS5d1T1Ln1U71VOKeSytRzmEyLJypI3K+QbcYY+seif+IOo6qSmqhTD6WNpo2uVZzrXxLd20rpvccC97WOvTWWx9O1mSVtJCEirIxSVrAk6nYsVY8X862BO9nIwDKY6ePK53rPCggoFYSloUI2XUzbg7bgi1sUFQZVH1lVZlPSSgV9MpqIaLwiTVDXvpsbCyncWJ9ji7vxFySTNMkqVpZIk+oVY5FlJCE6hoYkXtYnfY3B7Y861VLm3SPUUUpcxVUMnixSwsSNjY9h8EEfOAxKQUmYfTVS+DPFKFkjlGllIYcg7gWxtHDFTrHNI2kxZhKx8NgQyp4fv7nf4xb/AOI4PWXQeUVNFSo9ZPMsgiDBfOt0dLnsCWF/Yb7i9b02XQ0ORa80KxGneVCkdmLm4BA3INiLX3v+2Aeclnosp6QpUnBApyyhVYKwfxGFyb2Przx74XerI4MzZjT1VGJpWst3/Xtfsbb+tvXucSaKOWXK6OUnSzxXETKLKrsWsTbix/y+B1I0SvLFWeK/h2a15HDKRe1kb7/69gA0so8Q6cuiCSAgSTOFVdvS/p/snEupzOihay11yqMBHTlkW5PFgLX3O7XPxscLBXMKtTK7TSMdgQCQd/8A1j5T5ZLUELHu54ubfOAMV2c0c9KscKqNLC3ilpBvydLX39/W+Nukc3iyzqqimZTPCdVOdQ3QP5br6c++xIscZlnSFTXM0muOOnXdpX1AEd9It5uO2GnLsv6L6VmM1RLN1Bm8e0NEkZ8MNf8AUQoPFhsTf2GxwCz+IkMtL1TURSUbU58S6M7X1rtYjyqPnb27WwX6tdK3ozpqbxqZmpqdo5SKhSwFwANF9RPINxyD2Nzw6nj6o63r/q/4PmErCR/C/wCX0BUJvpAsL29bnDHR9J11V+GmYUWa0/8ADcwyqR6yISoLyRuo24uoJQ8HcjcYBAedqXJI1fwvEqHFjfcoo/SxHY7be18dIcwgirWkhpaenkdLkgyKL8n+a49Lge/xCepgkmhjqFmIisgiZBYLtfe+525+OMbxpAQNmjUkXDhiQO5BXYcH5wDC1Xl9dSxLTLEjFblfGUsO9mDKe5bg+3vg907mefZXSy02VQ1PgaizrMyBCfVVZBvbuvp+yRlGZVlG3hwOxhQglTGtmO5HI7W73/yLdRZ/JIkn1lXJMNNmjSlBJIG24tYb8+/O9sATqUzavjd8xRJVfzFJZ3ZjyN7mx/tv2xwaqaKNKmSKUQ3BKiMCy9gCPTa3P6eOMQjnBqKjw5RUSRMWFkZkJG24Cb2sb73JuNu+CdLLkUUwbxOWFzKGuexJuPbcex9sA35FN9TTotC0uibYSKdTkel7+YXHA2G+18ONBKYpbNIHSMlbqL2I20g9/f3+Nq/op6KKdXpaiEOxu8evw737m3z884P09VKsseiMaEdVMev9O+1/7n0ue2AZar8nPKafWVSrp3pzYfzrd13+PE/bCXVSucryGijR1f66OMCwNik9ze2wPl/Y4Zc7qFfJRURMpekZaoEjTYR+Y2H/AIgi2EfNXWi6ihgjkDLS5pBUxA2Is90NiPhT9/e2Asavijrcplp5JBCsiOqyk7o1wVI+CAftikOu4ZK6gklqIGjzCilPiIVsV7MPi1jfuN974fZczlmmM8dW6xQsqIjWClgQbbD/AAi/22wudU1EdclO0hd3qKdqWSRv5jYNGSPX9Y+GTAb/AIfPHU9AwReYvRVkoBI3XUquP79r/vvhQzPKnzOuGWxSyGKNz4kz3sqFv1Ha244Hr8YKfhPKz0We0Es6K0c0MkYLXudMim3rwv8A7wwZmaWIsk0ukvyNFxuRcMttxt3sRf2FwiCaRhNTwD6eQMIolADbG+kixvwLXHtz2U+oyzu7JIY5Q/nATTfzWNvTk7fJv6Fq0RGXwKO60ga4H6gBa97nf/8AbYA5okcEetmickbA2JtsD/Y++APwV2QQQiNPAjVR/LHqI2Pt/n/fHSily9NUlJSVDyMbnRTEar77du/rgfSZbRMTI1a3jjeyJrYH0vx/LjvHmCUkbJSipqSSqhWQA9+4Fzt8/twB+nqZpBG3ghVYlmLyf30g/wBDg0jwKFcRm5BAI5+Lk/6YSaeOpIdpMwYkkXKBjpvwuwFtv7j5M+kdUQkiqaXVvpVvMRxseP3/AGwDpHXxwhlEfdfPfcW727/tiNW5nmbQSJQVlOHlTRpql8VCL34vudmA+SLHbC7FUkXEi1ERCi6vUgX3uASQebE3vv2xvPohikdkdUdRfUwOx9CdrH3Hc998At5h0hPPWS1dXV0Za2kRxxsu5JPBJ2HAvbYYF13TrxFnjR5pUILLpPG1+9zz/X1w6n6dUKvHIzA62COAF49QD/Tt74HTuqzApAIzcEEvqJOw72tvbf34GwwCOtHHHGoMcgfe7OpJ5sSRt6HG8RKMXRh4gsosdwRva3e3H3774csxy+lqY1M5kCBPNc6tC7C1wL+osNvX3Xavp0Q3mjk1ICdi5e+5vuRvgIZVo3ErszO5squdNtr+v+nb1xKXNTErCOSNNdjqMg35IIuffsO1ucamjeCJT4EThhpYoNgCQewsOB9j6YjS0kM6lVjkItfSLDzEEDn/AMt/j22A7lnUVJTu0hk1i4HlZUI22tfg/wC/WzzRZ7DNBE1NVohA8o8QahwL7bXtcXNucVQ+T1InWwBTXZSH9iRYEDey837YN5LDS0TRPmP16xLfxXpaXUGAG29tQFxa/rzbnAWkuc0jK0M8qhLecFrADjg8m3bmxwE6ugkoKjpioZ1P1Cw0zseS6W2P+K6qDf3+y3nXWmW0aJUdP5ZmHjtbWamEIkai17MCzEm2/m9fjCXV51m1ckq161U06FWh0tZYSuwIUbXF9jzvzxgLOEzxjw6hmhjdv+odvgrx6D+vfEOoqoXpqmnq5X0uGMcunhgbgg/NjhdoOsVnCpmNEyXssraSb83bj42/ywQWrWpk1x/S1ELJcIX0uN9rdzfbf2PpgNc2yuo6V6mq5PrB9HmTDQY2Kggk2JO1he9vUHnHOprVJRb3JuT5TY899746V+Wy590pV0kFNNNXZWY1jQRhjoJsoBDc28vvoF73FlL+IzRPFSZjFMk8IFyoDawQNNx8WPO98AemeRzrOk2uCvAB7WHpe/riJUJ5FKlCSQXKWs5Nrb+mx9e/bEUZpEX0OoWVrFVe7BTYWAt8kWxzld3J8VGMlr8j+m+/Y+mAMUa3rNDu73YeZ2JIuBx6em3bbDVBl1NGbqpukd1v/LcjjGYzAd6oCmnp4kUFJdNww4ubHj/PH3UFcx6FI0tub+uMxmA6x0kUqNK17hG2GwP2xwM8lG48FzpCkqrbheBsPvjMZgBySE1VyASTYk7k7255OOtNIJHkvFGLSMdhzYj14+2MxmAhTVLCGRtCalPlIFrXJFvTsMcjdArqfMQG333+T8DGYzAco1WSmZ3UMVW4BJsdu/742TLqKOtqJFp0LRB1XVdrgAne/wD4j+uMxmAhqUWqpbRqDUMCxVmW1lNrWI9BhkpoY4KeUxqdSMFDFixsb9yduBxYYzGYBUznOKumrI4o3BQruGub8++JdZVlWVXghk1R6yWBuSSRuQRfbGYzAbqkTUEEphjLMrHjiy3/AL+uIMlJEZkVQU8wHkOnm9+PjGYzAc6/MavKop0ppiVqo3jkD77KToI91O6nkHjCjm+bVub1v1tdNrnsBqAA49h6m5PuSe+MxmA4xys72fzXAG5OCFDUvLUQQhUjQvuFF77D1vjMZgP/2Q=="/>
          <p:cNvSpPr>
            <a:spLocks noChangeAspect="1" noChangeArrowheads="1"/>
          </p:cNvSpPr>
          <p:nvPr/>
        </p:nvSpPr>
        <p:spPr bwMode="auto">
          <a:xfrm>
            <a:off x="77788" y="-676275"/>
            <a:ext cx="1600200" cy="1343025"/>
          </a:xfrm>
          <a:prstGeom prst="rect">
            <a:avLst/>
          </a:prstGeom>
          <a:noFill/>
          <a:ln w="9525">
            <a:noFill/>
            <a:miter lim="800000"/>
            <a:headEnd/>
            <a:tailEnd/>
          </a:ln>
        </p:spPr>
        <p:txBody>
          <a:bodyPr/>
          <a:lstStyle/>
          <a:p>
            <a:endParaRPr lang="en-GB">
              <a:latin typeface="Calibri" pitchFamily="34" charset="0"/>
            </a:endParaRPr>
          </a:p>
        </p:txBody>
      </p:sp>
      <p:sp>
        <p:nvSpPr>
          <p:cNvPr id="69635" name="AutoShape 4" descr="data:image/jpg;base64,/9j/4AAQSkZJRgABAQAAAQABAAD/2wBDAAkGBwgHBgkIBwgKCgkLDRYPDQwMDRsUFRAWIB0iIiAdHx8kKDQsJCYxJx8fLT0tMTU3Ojo6Iys/RD84QzQ5Ojf/2wBDAQoKCg0MDRoPDxo3JR8lNzc3Nzc3Nzc3Nzc3Nzc3Nzc3Nzc3Nzc3Nzc3Nzc3Nzc3Nzc3Nzc3Nzc3Nzc3Nzc3Nzf/wAARCACUALADASIAAhEBAxEB/8QAHAAAAgIDAQEAAAAAAAAAAAAABQYEBwACAwgB/8QAPBAAAgECBQIFAgQEBAYDAQAAAQIDBBEABRIhMQZBEyJRYXEUgQcjMpEVQqGxYsHR8BYkM1Jy4UOC8ZL/xAAUAQEAAAAAAAAAAAAAAAAAAAAA/8QAFBEBAAAAAAAAAAAAAAAAAAAAAP/aAAwDAQACEQMRAD8AsGXo6gRx4dHGsUQHhJFIwZ+edrd7b32Jxi5VT0aGmp6WOnkmQaliurSDgBtCkGx2G54v32jQZvQVkKpWUdTHOd0Mcwlcmx5ZgLHc/YYkGtmMSyxBoaZSFVXbWSvpYELfjsx9zfARcwy2pq0mjlppYyAwjdyDcG2wv5rE722tba2+FypygiGV/FEjKxIhRLuxAsdrnYEcE4Y5Y5ajw44oYUdzYloyCLet2tx6+psDiVU5c+XwPWirNPRRxGao/KDCwBLAgG5NtuD/AKAs5fl1PBTmSWnTQtz4kqiyjncnHalammLFHDvvsjBmbe99r8X/AK4YA0DSAmoE2pQ6uySImk2I8xvbYjiwN9+duE+VSBpKiSjXyO2myi7E+rXJA3O9zsOBtgAVTReETGIhbSdtj2sb+3r8ft1gy+xd3ZUA313O7Gw5O2Pja4oisqeAW3ddXiG9ubje23G1rbnHemmgZnjZWRRfwzJuLcC1thze9+fTADswpYvDEet9bW06mY2IO5tvzbbva2++Nlgp/AdpHXwwdlBBS5HOw98d81p6ZkVvqXdCbKFS4H3sAf8Ae2INXEZnMihUnL3UX0kKPcbfffAbeI6i1NH+Sn6nceHYjjy8kn/ZxAoIamvkCRmSVo2JJFx4npZRtYcbD39cEEkKhGlZEYNuItgxH8raj/T5wTyymNKfqaeKWNWs5aJgQBwLEDY7f5cbYDfJIDVVziTXEGjst7gM9+D29f8AYwy0lEraEdjHUogUCQkliLbk92t39/nEXwkzrL4XRglWq6XK7eIvt68f3+MMMMLOInqAPGQeYrw1u9j8/bAa0cHlLvHpkI0uLCzEd7e+Auc9T0+W6voqCarlEoidgvhxqxIABcjvfa1/thlOw5wjZw1ZHR5pVRIlRQicMkS3Yy6idSFSSL6tPYbNY33wAjq/r7NsraLL8woVyd55lRq0T+MqJcajstwbXsQG3H3FkusdTCrqVdSNSMDsQf8ALHmzrzM3zJ4GggmpqBm8NVqZQZTpt5WAJI07j+nviyul8y6mr+m8ryzI6dacQ0kSSVk++k2GwJFjYexPxfANmdVdJlMDyZlVRwi22oi5XvYC7d7bD045wvQP/wAVUktdQ0EtLHG6otTVx6fqNt2TckAW973te4ODGV9BZdFU/XZxJLm2YGxMtUdSKR6Jx+9zholhDqF4Udhwdu4wFYZ3lkFFTkBmkeYk2k8oXY7gDfnbf1+2EypewOpolZQQCLmwvYc98WnnWX0MUcizkEXN2lN7b8WU3PJ22xVtbDSrUzSKohEUnhgBS2gNsCTc78evttyFsZdkdUkoLU0SRldmZI7i5ubWF/6dvXcTUyWsEqF6xWiUEaCg7gWFwFtb4/btwqeqKVq1XoCKzwo21RRSrd72ItvzZTa5Gx98S0zeOprMunhafwaiM6U0MpuVdvMDwR4ZG/e+AjZlRS0tPHYsfKVZl77c73udz+/rhcz7L6zM8hnyrLGqPEqLofzRZgw32FhewJ3v67XGHdMyoK6QUgYOZELIdirjvYja9u3z6GyXnEgpM0OU0FZ9FPUwSOssZBdFUgEWP/1Nz24wA/prqv8AjVbNk6QVEFfRsV8GRvKUU21KbCwBIPFxcWvhroKd6WdnmldJGVirG+mRvVlH6rDi5OKu6djoofxLgknzGdIo6dvrquYxxJJKFKsLjYKTbYW/cXNxxUmXsUnp1pJYpR/1N31i/Zrkf6nALOfUq1sRaCNpBGio9/KeSdgdgQbEG1ufvHaGFbIwjLqOE9Rxxe/77e98NstNZQKWKm0kgFjTnYf79LYGVlPPJUaUd7sTo0uVUbd+x9L+/wBgASuSZYZTChYJdViK6Ctrb82NudvTbA2JTUxPeWOSybWexHwx5t89jgn9KVjelk1jTuxWUKVJ37AH3ueMQ8tydG8RJSCG4KMutdvQ+/8Av1DggXxZfFAlUWs9773vc7bc+vpvvhn6VqPDV6eeO8Je6F+QLWPvyP6HtiDl2UNSVKyR1E0ci3WxjFmHdbg+lthewFxhkpMuUzGqpwYnc6mGki5B/bfni3zgOtNlskdT4odXiLAqosCB9gbj+/OxGDOw9MAcy6kynI18CWVWqbEimg8znbfYfpHzbCBnHX2a5vK9LlTLSRkf/G13sdgWk/l/+oubgA3OAsvNs9y3KgfrKpFkAv4KnU5vsPKN7Yr2r6rkzBpMoyHKltWVJYTPULGEa3illWxLWCaiQDubC/OB9B094kjJOampqWbS7eVELCxIOq7MwHN+Li7LcjBfL8iSGujejyqLLmRtULSyNUsC1tRVShvuBY6xe177YBD6t6eqI6GeQGjSvglWeal1/nqHsQ25AdbuRxsSRfbd9/B/qyCu6djyySSWWro1ACrELeGSdCgg2NgNybWva3r86lgyNKiRqjL/AOOZuWtpkjAjhZhtq1XC38tgLk3Fgb7t/S+WCkywPpRJZSWYxrpUni4Hp6DsLYCHVdb0lFUGKsoK2KwuSVQkfI1XHB/bBfI8+yrP6YzZZWRVCrs6g2ZPZlO4wF61yuKrpZKlFCVKJs4A83t7g7jtvb4NRZRUVeV5+708zRWcHxogPyyeLjggm4I739hgL2zXLoJYnlEWqZASh9P9/wC+2Kv6tp5nkaOKSMTAflxrEXCi17mxt6m/oRbm+LD6azuPqCjeOUhK2mYLURof2YD/ALSOx4/qRXUdHCdUcGVpLckmWWQqXPJ30nfa9yRe1+98BXUHUNVTZgK6XLZZppkDvLSlmXXpCnja9tN7c3v74i1+azZjIJp6TMYY9JKIIFQR2W9kawI3a9we/tiDlFLWCSD+PyxNTIfyp6ggCUHewVrauOdxtyO5ugpJJq6Kjp3gqGndhGI2j7ab3Wx02sfMCdr8HYg09G5q2a1FO9JFUy19NHommljLjhh5ySACT/iPGGSsyGjNe+c1mWw/VCMxySaxYI36hZmAI9zb4xDraSPpfJhLUZlJqjOpaVKxKWMn01Hdj8k39BivKxavrE0VHl8lWskjHWaqsknjji2JYXIBUb3bvYAEnYBt+IMmVZrABllNO06N+d4Tr4ekCwJAOi48p8nGFLIc8lyiuSfJcxlo3SQf8vDGSkxF7h7uQQd/nnsMNTwDKnzGr6VmgqfoJVTMI6pQ5IsGWVG2Ng11JFtwDbCNU5rlK7xU9R4gvYeMkyXPfeNf6lsBe3QHXs3VMstFmWUyUlTEmsyp5oiCbC9/0k9hcg2NjhhlyyhSYysKaBGP5ZVU5Ppddjv6485dP9X1PT9THJC0sLIdSi11lBF9LC/6Tt8cg3F8W5lX4hZR1LTU9O0/0VazfoBMmrnZSpvfvYi/zzgD9RTRwRHxKmk1KAU1lApv3A07d/W5wNp8yyr6ynoZJVuy7kUQ8LXf9CkLsTtzb57GbRzw1NBTPPVhWvIgEsg1FkYizXN9hpPN7W5wv5jnCQ9QwiAipjdlbysVWNwiWZyRYoQwswvuPXkD9RJTUNBPCkTNqSyxQqgYHTe2rgX2tv3HYjETNM7ra6KPLsjiNS6r+a1OzgJ/5kAlSP8AtNyTfm2BK5WOoaaqJzs1yHUXip6NvCR7WUXIuwuLErY8WADHG/TVHLR9TZlWQVg8GuqfGejSHVYqdgCA21r2It8cYCZk34fPUgzZ1M0KSWJpaeyX/wDI7m/ruT7jG1ZX0eWZxT5DkcUMFRUL4mqFbmmisbyBRe7sDsTv3PlGGqrzZ5svc0MbmV0OkgBwo38xCm9tvY/HZKyGmd4MyqZI1aSaVoHWOK88w0gsQ2ryCzFQun1Nje+AYckaiqKp6qCAyUaokNOWAuEtcEh7EXJJ9Te++2DlbWU6RhmQuV3CFL7/ADv/AE3+17L2VM9BXSKIWhlkjjSFUl1oVVQoWwv5hYEjbkHjUQehop0Z5qiOOZ2N7EarfBJH72/YWAABX5fTCelq3MQqSxbwo7MAFBIuN/NcDcW4tc84aoJPCp4Vjj/JEYCkH0HGFnqBpRWwKylFKv5QWN7C/cWGw4Hr9wyQzqKKMyo26m6gEgW7E8fvbADa2RpFZQzSwi4a48yA2uGFr7W/z3sbVL1JlJoc8kKXMFXESGIaxNidzx6i3pa3ri5JmWXT4ivu3keJ11pbe/O42Btv8YrT8So5BTVEMcKSzUyvUjw1X/p7hrjta9z77i+9gWehc+fJKykq2ldldgZw1izwsi6r9/L+r20H1sbp6hiham+omZNCEMrKQoC+pN98efcgYTZWKsvChjC65Hbf9ViAvpxYX7n1GLSySuauy/LqaphgEsdPJE8qjzxvHcDax8tgBz/7BC6zyLK8t63ljlhqIadqePaNBudG7HVxexJN/Xe+HP8ADg0ElTmNRRiUVDxgRxShEJYeZmBUkkX0Ak8Ha25uA6jk/wCJc2qc2ooWeimRkVydB0hCu++xuz7eq72750/OcuzqCuZWSny59UgkbaJC1mN+91cm3qBsDtgOnVsdS9WxHTcFPJNpY1skzTKqkgDSv8zMSABc7m3fBOFajKMgqKWPVNnOYraoluC1NE19AJGxYgk6RsL+ijG8tUc2zipqquBIYcvsVpASRCLG2ttwXa6jSB5VYi1y2JseWVdTNS0/g62aoSWpa9wms76ieW0MxN+TKQLACwLVN0zTSdQfQPReLQic00kbNsygBS5I5a4DfO/a2K9pqCCkzmqjb8zLY5pAJ7BlMalrEm3JAFuL3HfFh5/mMuUZdmIpEMtfUTzJDa5VQxGtyRzsbA9ywt3wA6OgoMzY008s1FPY3hkcRjVvpYFubXbm9wbNtc4DjQMJIqfMVoAlLTk6WkYP4g4s99tJBIvvY27XOHWXKun4srjNJJqqHQTRxxPKsRBBvYj3I3sN7/bSq6MzWmjaZKUVUS2ZfBXTvxcrfUpG36SVt2OxwK6Lqq5qOTJ62m1JlkzE3cBo45CTYMQRfUGt2N/bAbNZ8yqqaKonlhldjTyAlWddJ2PBsCBydhhhzOeW3hIVaKdVSNWkChxbSq20XBOwudr78WGO9TRCpIij1SaSCqvLcMAbklgRsCQCfUADfG2ZUQy7J6aGWR9U0oZpElbaFFJcKWJtcLGva5YcDATema8zXp5ZnVlkFpInUX725G2/BAtwO2DXU3SFH1DSMzyfSZgB+XVwoAQ3+JbkMPncdiOcV7+HmaVUVSXqpHhIlLMiIGSzA/q3vawPA5HAFsXHTVEc6gxlGWwIKNcWPGA8/wBf1Rm+VZ1VZTm1esk0b+C8wi8QSbgEhhZr3HBB3/q4dIV1Jlogpa2KpgzCsmMk1o2EkUYuUZg19KbE7+59Bg31dltfl0/1eTmKJKiUmWQFQ8ZN7sCwsB6te4BNrXNwwof4dTwUNJIKnMM3YyPLbUY4CReUN3JIFibEkpwFAAFuiswzDP62XN8zp/paSnYpSQxkyFrggs7W3222sOT6HDtNWwom0i622Ve5PbbEbLaaKipY6eFJKcRgDSVBBPzuP2OO1RqkhdRJGwA3INmHx6HAV71hm8lP1LklHPcRPO8UkhkW95FZB5bcXceYkHDnlOYBqFPDVXbm5ewud+1+9/jFKfim803UUCxRzsmjUHpFv5tZ5J29Pt6YeujOpknkLxuqMzEyRM9wtz5wLHe0ge3sR6i4NGbeA9Kz1UL1cq20K0IEQa+xAcWbt6n05wkfiHLXxx+Mqr+fE9IIb6tmW9/S4F/ue9iA2VeZTSgzMtySREQRtcWFt7D1J7C+K86hzyKszBAkj/SQ1EMMIdbB3ZzqkJPewY7/APcB7EEDpqBWRp53RbsdXik+Qk7Gwvtcb3Btt2bFu9F0yz5PWitk01UVWjLKFuyo0YIHH+Ent33xW00VNDVVuvyqSpEgXZNS7/sdJP7+mLI6CR5shzCeKO8jTxRONW/iJGCSD6nUPXvgBGY5dU9HSTZyY2r4pneSeFBojiJIAk51c6gzbWuDsdsJLZvW5vS5lUZ1KiLmEquGaPRdFBPl2PltpA+B7nDvRdVV0/Tmb5vmU8c1ETJRQFUIsQhsbggMSXG17WB+9e0+WLT5bDWV+XmtpVlEMTmpAVzpBdVAKk2buLgXA3PIWR+HtO8wy+neValCHneRVAZtDCOL77sd+6/vYWUj/kjIojbxKi+pWPmcOSVG3AK6L+ij0ua/yylpcvSopMqiaGpbKhFq1lvDkkkAUKef1SX55B3w2dRVJo8iXKsl8jOsaPNGbGGNyEGnnzlTt6WJ9MBXmY0bT5nNmCVNOBCrmAQz6jFoNxupuNZY3uB5Lkm5sVCkpkmkkWQzB4onUCKUIbtbzGwIHl1k88fAx6Ar44pumKm6/kmhvZbaVVVuq7b+u1rc4p6qyykkzOkREkSKSNgLHm4Isb+8jbexG1tgidE9dZ1Sxpl9XmTSZSNpPqIfFMakgeUghtubX7bYZ6nLGyHqCuTN8ypbVKBQTUMXYa9QLICSNiWGoncDcXOKyyyExVtVAblo3MYIPcMQDbvviw+hqV83zeaizaapnpYKfUIZqiUwgEjSdBa1goNhwbjbbAP+UR09Zk8cmVTLNHVMsZkDhmFjvewABA3tYBSNvUhepa6JepaKhqVEkcJjjqIGUMXUi9iByDaNtO/6exAt1eqo8ijzOPLKeloKGoUx+FGTHIWKi7rJqsihWXe27CwBthfziaqXJzmrZrNIamfXUQeH5WL6lVtIJG6xjbcWuNuMARatrZKqR6OjpcxYznxgsUTNISN9BHfY+Xm1jub3srK5o5IQzRaWAFrofjuLj4/94rPJq+lnq6WlT6VKOWNnjpapWjkIAW7+Kt/OWLE9iLW4xaeXQLDFZGJWwt+cXH9ftgOed08NZl0tNUxrJHMNJDAm3e+24IAJHuBiu8ny6ebq3MamfMYIMxQQExFSY6dTqMVPcWHlsrHe7GwFgTd/zrMI8spavMJgfDooGe97XY9t/gf/ANYQvwcWbMIc0zLMF1TVVfL4mrfUDHGRcfc/+sAz1dfm2VRJBFFPVTyQLBRB08TxZUUlpJXGygjexIvpbuQMT6yukYVLR5Z9QI2WOm1IfzWNg3Y6VGobn0bsBeRXUUdNSTy0B+llClgV/QT7rwf2vgN07W5rmk1WktaIghJQpCn/AHuNx8Ab/wB8AhfiZmdFTVEsTZUyhQjmYxhbsWYaPTgGxNxc87Yr7LurJsrz2Xe0DE3XQFsbWuALWuFX7gHFq/it0/I+XitzGunq1A8MpDThX08m1jpPc2Nie3pikM5y50QSo/itGoJZQbPH/K6+g/lIPBFsBZC55UVFJM0s7y6wy05P6lD3D6yO67gDnzb+6lnE8kUPh7sv1Al8hJ0kADb9j/ngNktdUCOWOMr+XEXN/wCZByLd7bn4B9BgnR5lRyNaslEZBuomj/STybW/rgDlPlwq8yzDXEpPiKGS2kqA4uLemwHPbtfFl5REmS9MwwPLHBLUtJVSl3VV1ObqDq58oX0/0C9J9OVax/VZhFIIWVXWKV/NPfgW/lUgDc7kAgD0XPxLr66rqmpsxQsGfxYREptISP0sPVfgnbYDfAEeu8grsi6dgyejzDLocop5XqITLKyu8l2YpxZtjYAkn4uAK5jy7NswC1tbLM9MzC5Lk7E349OP74fc1p586kSuzmQxQyPqM1WZF8VQP0xIoLMq33sukfN8axjpOgpZXXOKuZFTwzTUlM8aMxN7h5AoHYX1C/xgJ1Hm0WVxUlTLaetSGmjWJtvGmj8cLf21hGPIsPi9j5rRU2XZCgrJmd7mWea9jUS7N+7EBQOwsBsAMUrm+WwZzlP1WVRVBjo4HJikl8WTQp1SFj3a0it7AHc2wSyzOzX9F5TDTVRiro4ZIp5Y0YEJGQFUXBQuRpN+fKbnfAWdSVIrfw2nmmHhk5deRNV9J8INa/wQMVNJWTMuX1bFl0NDuRuVLuCDf3078b/GDfRHUNRmWXdQ5LmNbHTskSRK6hRCq+H4Z1EkkW0DcHc/IxXdfmlR4NPEJoBTCYI6w7Fwjag1zuBcm3HAvgOmVhpM4q0iX/rTLoAJIu3v7A9/T7YsLpTNII584rUlSnkdCtPdvNezBCNjb9Iux41fBCHkqSxS5hoBVjIkdpfMQGDA7g86Qbdhf1tiwfw/o6aDpjNM1qFiaq8fwqOGb9LvGqtsN9yWI1b23+4THpqCqyepqCBVpTMhLVt5NKyM130ru72Xg8MTxbYVQ11V1DEaWpqKyFxK0c0Cv4shCsdIjXSLWXY2IU2JtvcNlJnlFmNZBFGr08xWSNJbrIkUwSy7HllCEi9h5vbYSklFXLPk3TsiR0KGQ19fq1GdmO8at5SQ17HTbiwNhcBDroaLp/Moop4Whl8LQ9RmIE6BCRYsIrBQWO97gb297UySoJy5JJpaM6YwxNHvGVtyPUfb+9hVoiocgpXvTRSVEzFAsZOp2HbzEmwBFyxI37kjFkdMzVNRQRvUZf8AToyDSHKgBT2ABJta3JwC5+IVa1XFDlUYt+Wa2qG9gB+hWsfXc+y4IdE0P8NpaOnEOhirO12P6jbVYccliO9vXBDPemqOspJpFX6eolXS7IdQe406Tf7Da37bYXqnq+hyHP8AN6eriq5oaSVHj8FUIiVlXXzYm7sxPt8WAPWYELGNbKqEhNRPc7Afe9vm2F7pKrtXvTSX/MgEkTMLFgNKsD76if3xKzLqbJY6NhX1YpBILAVI8PWPYt5WHO4JGBOW5lQ5vX5fX5dWx1EcUst3BI1aSFPbfac/JA+cAf6uOXrkc38XWQ0LWWbQL2B2BNgSACQbjcWBx5wrdeWVjUkqCVIAzKjsCJYWFmswJBBUA3BIuD6m3pfMhS5nlNVCGjnieFgdDgg7bbjjfvjznmj/AEVW0MwSzTOfCexZG/maM9vcHZr7jvgFeFFyzMYZ2UyUpfULixeM3DD7qeMcamkFHWyR6taBmRXG9wP0nngi374KZzSHL2/hs8CNIi/lSq+zod1NuQdzcH/95RSfV5aYwqCopj5SNxKi7kfKg3HqNu2AvXp6qNd0BkGqKKUCjEbk/r8h0DT+xP2xWfU8InzCdCJPDLktHM36Cf5ltYb2BFgOcO34du//AADQqBJJ4ctQVMZsNPiGxJ+R/XCvm85jiqBP9TO8QMmuc3BIvsx/lN+wsLi/tgASdTxS05krqZ5amTSHnkkZi1rWuWubWvse+w9t0zjIvKyUU1XUqLLojLBLcab+/e2AuW9NyVEJnzSpNNFrF1RNchG1yBcC1jt68bYN5fV5dFEtDl7/AEek6pHZfzJDZRu3P9ANz8YA5+GNdUx9SCOup2g8aqRhFIlrq6mNtiPUxbe5wM6VoFqMizSZGaGSLN/Dsu6orjTa1xsRqF/Zcd6XOY6HPcvqVqX/ACXBlcqV8twe6i5vbe/cemIX4byyxSZlllSGZK+mSpAU7l43Bv7+Vn/f2wErKaaHJ/xCoKOjLtS1pNLJGlgHikFrG+2zXPyuA3U+VSZZW1+VSoAiXmpyeVNr/JuLb+3vjrmmdT5T1rR5jNeojoaqJyiney7lQeBsWwd/FSqjnqMuzOkLD6ylVkuoFx4ex/y+2ACZWUWeqKEtd4iCp5GliDf7i3+ziwOlekKzOelqSQ18kdK4ldBGoY7u1wbkW37WN9r+mKuo6lpKlpWFh9IrGybEabcDtcjv/oGbJK+qoIKOHLM0qKadI/ElEZ2d7Br21WJ3t5hY4B9iyv8Agztl3T8c01fUMIHmnKWhUm5J0qBv3sDsgvwFPXqKgocly+iy3LQ8k4u/5Z80zHlz7Cx81za5AueeHSNfmnUcM1q+gpZ4mKTmKMtLoO+pA5sA24LG9tJ2N92Wmyugy6NzS06ykhZJKidzNLN/iJN/Xn34tgEzKIJFzH6iSrlaviOlAoQqqkX0ILGw3uTtxz2w95C8qky5lVK8jeULJKGa4/wjYbff98CKiKCpJaGLwQ4BZRYhzsLtbngXP+owMXNYaJ/CSvi30/pl87gnbzAWANwQF5uDvtgLHdlqCYCmpDbUdVrDsRbfAqr6OyKqnqKiWiAmqQRNKrtqkB9d98C8gzY1iq4aRIGJVfMFEhvvbkm1rliePnDRTNdmsgFwPMBzt3J3OAQ6zMaTpnK45KKtmM1NK0UtKzsy6FZyBZj2A03B3uMLnQWS5d1T1Ln1U71VOKeSytRzmEyLJypI3K+QbcYY+seif+IOo6qSmqhTD6WNpo2uVZzrXxLd20rpvccC97WOvTWWx9O1mSVtJCEirIxSVrAk6nYsVY8X862BO9nIwDKY6ePK53rPCggoFYSloUI2XUzbg7bgi1sUFQZVH1lVZlPSSgV9MpqIaLwiTVDXvpsbCyncWJ9ji7vxFySTNMkqVpZIk+oVY5FlJCE6hoYkXtYnfY3B7Y861VLm3SPUUUpcxVUMnixSwsSNjY9h8EEfOAxKQUmYfTVS+DPFKFkjlGllIYcg7gWxtHDFTrHNI2kxZhKx8NgQyp4fv7nf4xb/AOI4PWXQeUVNFSo9ZPMsgiDBfOt0dLnsCWF/Yb7i9b02XQ0ORa80KxGneVCkdmLm4BA3INiLX3v+2Aeclnosp6QpUnBApyyhVYKwfxGFyb2Przx74XerI4MzZjT1VGJpWst3/Xtfsbb+tvXucSaKOWXK6OUnSzxXETKLKrsWsTbix/y+B1I0SvLFWeK/h2a15HDKRe1kb7/69gA0so8Q6cuiCSAgSTOFVdvS/p/snEupzOihay11yqMBHTlkW5PFgLX3O7XPxscLBXMKtTK7TSMdgQCQd/8A1j5T5ZLUELHu54ubfOAMV2c0c9KscKqNLC3ilpBvydLX39/W+Nukc3iyzqqimZTPCdVOdQ3QP5br6c++xIscZlnSFTXM0muOOnXdpX1AEd9It5uO2GnLsv6L6VmM1RLN1Bm8e0NEkZ8MNf8AUQoPFhsTf2GxwCz+IkMtL1TURSUbU58S6M7X1rtYjyqPnb27WwX6tdK3ozpqbxqZmpqdo5SKhSwFwANF9RPINxyD2Nzw6nj6o63r/q/4PmErCR/C/wCX0BUJvpAsL29bnDHR9J11V+GmYUWa0/8ADcwyqR6yISoLyRuo24uoJQ8HcjcYBAedqXJI1fwvEqHFjfcoo/SxHY7be18dIcwgirWkhpaenkdLkgyKL8n+a49Lge/xCepgkmhjqFmIisgiZBYLtfe+525+OMbxpAQNmjUkXDhiQO5BXYcH5wDC1Xl9dSxLTLEjFblfGUsO9mDKe5bg+3vg907mefZXSy02VQ1PgaizrMyBCfVVZBvbuvp+yRlGZVlG3hwOxhQglTGtmO5HI7W73/yLdRZ/JIkn1lXJMNNmjSlBJIG24tYb8+/O9sATqUzavjd8xRJVfzFJZ3ZjyN7mx/tv2xwaqaKNKmSKUQ3BKiMCy9gCPTa3P6eOMQjnBqKjw5RUSRMWFkZkJG24Cb2sb73JuNu+CdLLkUUwbxOWFzKGuexJuPbcex9sA35FN9TTotC0uibYSKdTkel7+YXHA2G+18ONBKYpbNIHSMlbqL2I20g9/f3+Nq/op6KKdXpaiEOxu8evw737m3z884P09VKsseiMaEdVMev9O+1/7n0ue2AZar8nPKafWVSrp3pzYfzrd13+PE/bCXVSucryGijR1f66OMCwNik9ze2wPl/Y4Zc7qFfJRURMpekZaoEjTYR+Y2H/AIgi2EfNXWi6ihgjkDLS5pBUxA2Is90NiPhT9/e2Asavijrcplp5JBCsiOqyk7o1wVI+CAftikOu4ZK6gklqIGjzCilPiIVsV7MPi1jfuN974fZczlmmM8dW6xQsqIjWClgQbbD/AAi/22wudU1EdclO0hd3qKdqWSRv5jYNGSPX9Y+GTAb/AIfPHU9AwReYvRVkoBI3XUquP79r/vvhQzPKnzOuGWxSyGKNz4kz3sqFv1Ha244Hr8YKfhPKz0We0Es6K0c0MkYLXudMim3rwv8A7wwZmaWIsk0ukvyNFxuRcMttxt3sRf2FwiCaRhNTwD6eQMIolADbG+kixvwLXHtz2U+oyzu7JIY5Q/nATTfzWNvTk7fJv6Fq0RGXwKO60ga4H6gBa97nf/8AbYA5okcEetmickbA2JtsD/Y++APwV2QQQiNPAjVR/LHqI2Pt/n/fHSily9NUlJSVDyMbnRTEar77du/rgfSZbRMTI1a3jjeyJrYH0vx/LjvHmCUkbJSipqSSqhWQA9+4Fzt8/twB+nqZpBG3ghVYlmLyf30g/wBDg0jwKFcRm5BAI5+Lk/6YSaeOpIdpMwYkkXKBjpvwuwFtv7j5M+kdUQkiqaXVvpVvMRxseP3/AGwDpHXxwhlEfdfPfcW727/tiNW5nmbQSJQVlOHlTRpql8VCL34vudmA+SLHbC7FUkXEi1ERCi6vUgX3uASQebE3vv2xvPohikdkdUdRfUwOx9CdrH3Hc998At5h0hPPWS1dXV0Za2kRxxsu5JPBJ2HAvbYYF13TrxFnjR5pUILLpPG1+9zz/X1w6n6dUKvHIzA62COAF49QD/Tt74HTuqzApAIzcEEvqJOw72tvbf34GwwCOtHHHGoMcgfe7OpJ5sSRt6HG8RKMXRh4gsosdwRva3e3H3774csxy+lqY1M5kCBPNc6tC7C1wL+osNvX3Xavp0Q3mjk1ICdi5e+5vuRvgIZVo3ErszO5squdNtr+v+nb1xKXNTErCOSNNdjqMg35IIuffsO1ucamjeCJT4EThhpYoNgCQewsOB9j6YjS0kM6lVjkItfSLDzEEDn/AMt/j22A7lnUVJTu0hk1i4HlZUI22tfg/wC/WzzRZ7DNBE1NVohA8o8QahwL7bXtcXNucVQ+T1InWwBTXZSH9iRYEDey837YN5LDS0TRPmP16xLfxXpaXUGAG29tQFxa/rzbnAWkuc0jK0M8qhLecFrADjg8m3bmxwE6ugkoKjpioZ1P1Cw0zseS6W2P+K6qDf3+y3nXWmW0aJUdP5ZmHjtbWamEIkai17MCzEm2/m9fjCXV51m1ckq161U06FWh0tZYSuwIUbXF9jzvzxgLOEzxjw6hmhjdv+odvgrx6D+vfEOoqoXpqmnq5X0uGMcunhgbgg/NjhdoOsVnCpmNEyXssraSb83bj42/ywQWrWpk1x/S1ELJcIX0uN9rdzfbf2PpgNc2yuo6V6mq5PrB9HmTDQY2Kggk2JO1he9vUHnHOprVJRb3JuT5TY899746V+Wy590pV0kFNNNXZWY1jQRhjoJsoBDc28vvoF73FlL+IzRPFSZjFMk8IFyoDawQNNx8WPO98AemeRzrOk2uCvAB7WHpe/riJUJ5FKlCSQXKWs5Nrb+mx9e/bEUZpEX0OoWVrFVe7BTYWAt8kWxzld3J8VGMlr8j+m+/Y+mAMUa3rNDu73YeZ2JIuBx6em3bbDVBl1NGbqpukd1v/LcjjGYzAd6oCmnp4kUFJdNww4ubHj/PH3UFcx6FI0tub+uMxmA6x0kUqNK17hG2GwP2xwM8lG48FzpCkqrbheBsPvjMZgBySE1VyASTYk7k7255OOtNIJHkvFGLSMdhzYj14+2MxmAhTVLCGRtCalPlIFrXJFvTsMcjdArqfMQG333+T8DGYzAco1WSmZ3UMVW4BJsdu/742TLqKOtqJFp0LRB1XVdrgAne/wD4j+uMxmAhqUWqpbRqDUMCxVmW1lNrWI9BhkpoY4KeUxqdSMFDFixsb9yduBxYYzGYBUznOKumrI4o3BQruGub8++JdZVlWVXghk1R6yWBuSSRuQRfbGYzAbqkTUEEphjLMrHjiy3/AL+uIMlJEZkVQU8wHkOnm9+PjGYzAc6/MavKop0ppiVqo3jkD77KToI91O6nkHjCjm+bVub1v1tdNrnsBqAA49h6m5PuSe+MxmA4xys72fzXAG5OCFDUvLUQQhUjQvuFF77D1vjMZgP/2Q=="/>
          <p:cNvSpPr>
            <a:spLocks noChangeAspect="1" noChangeArrowheads="1"/>
          </p:cNvSpPr>
          <p:nvPr/>
        </p:nvSpPr>
        <p:spPr bwMode="auto">
          <a:xfrm>
            <a:off x="77788" y="-676275"/>
            <a:ext cx="1600200" cy="1343025"/>
          </a:xfrm>
          <a:prstGeom prst="rect">
            <a:avLst/>
          </a:prstGeom>
          <a:noFill/>
          <a:ln w="9525">
            <a:noFill/>
            <a:miter lim="800000"/>
            <a:headEnd/>
            <a:tailEnd/>
          </a:ln>
        </p:spPr>
        <p:txBody>
          <a:bodyPr/>
          <a:lstStyle/>
          <a:p>
            <a:endParaRPr lang="en-GB">
              <a:latin typeface="Calibri" pitchFamily="34" charset="0"/>
            </a:endParaRPr>
          </a:p>
        </p:txBody>
      </p:sp>
      <p:pic>
        <p:nvPicPr>
          <p:cNvPr id="69636" name="Picture 6" descr="http://www.wmcwels.com/clipart/068.gif"/>
          <p:cNvPicPr>
            <a:picLocks noChangeAspect="1" noChangeArrowheads="1"/>
          </p:cNvPicPr>
          <p:nvPr/>
        </p:nvPicPr>
        <p:blipFill>
          <a:blip r:embed="rId3" cstate="print"/>
          <a:srcRect/>
          <a:stretch>
            <a:fillRect/>
          </a:stretch>
        </p:blipFill>
        <p:spPr bwMode="auto">
          <a:xfrm>
            <a:off x="2049463" y="2733675"/>
            <a:ext cx="4903787" cy="41243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5175"/>
            <a:ext cx="9144000" cy="5759450"/>
          </a:xfrm>
        </p:spPr>
        <p:txBody>
          <a:bodyPr rtlCol="0">
            <a:normAutofit fontScale="92500" lnSpcReduction="20000"/>
          </a:bodyPr>
          <a:lstStyle/>
          <a:p>
            <a:pPr fontAlgn="auto">
              <a:spcAft>
                <a:spcPts val="0"/>
              </a:spcAft>
              <a:buFont typeface="Arial" pitchFamily="34" charset="0"/>
              <a:buNone/>
              <a:defRPr/>
            </a:pPr>
            <a:r>
              <a:rPr lang="en-GB" b="1" dirty="0" smtClean="0"/>
              <a:t>‘All this took place, because the Israelites had sinned against the Lord their God ... they worshipped other gods... they set up sacred stones and </a:t>
            </a:r>
            <a:r>
              <a:rPr lang="en-GB" b="1" dirty="0" err="1" smtClean="0"/>
              <a:t>Asherah</a:t>
            </a:r>
            <a:r>
              <a:rPr lang="en-GB" b="1" dirty="0" smtClean="0"/>
              <a:t> poles ... they bowed down to the starry hosts, and they worshipped Baal.  They sacrificed their sons and daughters in the fire.  They practised divination and sorcery ... so the Lord was very angry with Israel an removed them from his presence.  2 Kings 17.</a:t>
            </a:r>
          </a:p>
          <a:p>
            <a:pPr fontAlgn="auto">
              <a:spcAft>
                <a:spcPts val="0"/>
              </a:spcAft>
              <a:buFont typeface="Arial" pitchFamily="34" charset="0"/>
              <a:buNone/>
              <a:defRPr/>
            </a:pPr>
            <a:endParaRPr lang="en-GB" dirty="0" smtClean="0"/>
          </a:p>
          <a:p>
            <a:pPr fontAlgn="auto">
              <a:spcAft>
                <a:spcPts val="0"/>
              </a:spcAft>
              <a:buFont typeface="Arial" pitchFamily="34" charset="0"/>
              <a:buNone/>
              <a:defRPr/>
            </a:pPr>
            <a:r>
              <a:rPr lang="en-GB" dirty="0" smtClean="0"/>
              <a:t>The southern kingdom of Judah in its turn was destroyed by Babylon.  The people were put to the sword, the temple was destroyed and the city of Jerusalem burned with fire.  The king carried many survivors into exile in Babylon.  The writer of Chronicles tells us why.  </a:t>
            </a:r>
          </a:p>
          <a:p>
            <a:pPr fontAlgn="auto">
              <a:spcAft>
                <a:spcPts val="0"/>
              </a:spcAft>
              <a:buFont typeface="Arial" pitchFamily="34" charset="0"/>
              <a:buNone/>
              <a:defRPr/>
            </a:pP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70000" lnSpcReduction="20000"/>
          </a:bodyPr>
          <a:lstStyle/>
          <a:p>
            <a:pPr fontAlgn="auto">
              <a:spcAft>
                <a:spcPts val="0"/>
              </a:spcAft>
              <a:defRPr/>
            </a:pPr>
            <a:r>
              <a:rPr lang="en-GB" b="1" dirty="0" smtClean="0"/>
              <a:t>‘They mocked God’s messengers, despised his words and scoffed at his prophets until the wrath of God was aroused against his people and there was no remedy.’  2 Chronicles 36:16ff.  </a:t>
            </a:r>
            <a:endParaRPr lang="en-GB" dirty="0" smtClean="0"/>
          </a:p>
          <a:p>
            <a:pPr fontAlgn="auto">
              <a:spcAft>
                <a:spcPts val="0"/>
              </a:spcAft>
              <a:defRPr/>
            </a:pPr>
            <a:r>
              <a:rPr lang="en-GB" dirty="0" smtClean="0"/>
              <a:t>a)   Jeremiah, one of prophets who was badly treated for telling them the truth, lamented over the destroyed city of Jerusalem.  He writes with unexpected tenderness,</a:t>
            </a:r>
            <a:r>
              <a:rPr lang="en-GB" b="1" dirty="0" smtClean="0"/>
              <a:t> ‘Men are not cast off by the Lord for ever.  Though he brings grief he will show compassion, so great is his unfailing love.  For he does not willingly bring affliction or grief to the children of men.’  Lamentations 3:31ff.</a:t>
            </a:r>
            <a:endParaRPr lang="en-GB" dirty="0" smtClean="0"/>
          </a:p>
          <a:p>
            <a:pPr fontAlgn="auto">
              <a:spcAft>
                <a:spcPts val="0"/>
              </a:spcAft>
              <a:defRPr/>
            </a:pPr>
            <a:r>
              <a:rPr lang="en-GB" dirty="0" smtClean="0"/>
              <a:t>b)   In the New Testament, we see the same truth expressed when Jesus, foreseeing the destruction of Jerusalem 40 years later, and knowing he could so easily have rescued the people and the city, laments over it:</a:t>
            </a:r>
          </a:p>
          <a:p>
            <a:pPr fontAlgn="auto">
              <a:spcAft>
                <a:spcPts val="0"/>
              </a:spcAft>
              <a:defRPr/>
            </a:pP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2"/>
          <p:cNvSpPr>
            <a:spLocks noGrp="1"/>
          </p:cNvSpPr>
          <p:nvPr>
            <p:ph idx="1"/>
          </p:nvPr>
        </p:nvSpPr>
        <p:spPr/>
        <p:txBody>
          <a:bodyPr/>
          <a:lstStyle/>
          <a:p>
            <a:r>
              <a:rPr lang="en-GB" b="1" smtClean="0"/>
              <a:t>‘O Jerusalem, Jerusalem, you who kill the prophets and stone those sent to you, how often I have longed to gather your children together, as a hen gathers her chicks under her wings, but you were not willing.  Look, your house is left to you desolate.’ </a:t>
            </a:r>
          </a:p>
          <a:p>
            <a:pPr algn="r">
              <a:buFont typeface="Arial" pitchFamily="34" charset="0"/>
              <a:buNone/>
            </a:pPr>
            <a:r>
              <a:rPr lang="en-GB" smtClean="0"/>
              <a:t>Matthew 23.37ff.</a:t>
            </a:r>
          </a:p>
          <a:p>
            <a:endParaRPr lang="en-GB"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9275"/>
            <a:ext cx="9144000" cy="6308725"/>
          </a:xfrm>
        </p:spPr>
        <p:txBody>
          <a:bodyPr rtlCol="0">
            <a:normAutofit fontScale="92500" lnSpcReduction="20000"/>
          </a:bodyPr>
          <a:lstStyle/>
          <a:p>
            <a:pPr fontAlgn="auto">
              <a:spcAft>
                <a:spcPts val="0"/>
              </a:spcAft>
              <a:defRPr/>
            </a:pPr>
            <a:r>
              <a:rPr lang="en-GB" b="1" dirty="0" smtClean="0"/>
              <a:t>Jesus regarded his Father God as the author of the Old Testament, ‘so that what it said, God said.’  He quoted the Old Testament as his authority all the time.</a:t>
            </a:r>
          </a:p>
          <a:p>
            <a:pPr fontAlgn="auto">
              <a:spcAft>
                <a:spcPts val="0"/>
              </a:spcAft>
              <a:buFont typeface="Arial" pitchFamily="34" charset="0"/>
              <a:buNone/>
              <a:defRPr/>
            </a:pPr>
            <a:endParaRPr lang="en-GB" dirty="0" smtClean="0"/>
          </a:p>
          <a:p>
            <a:pPr fontAlgn="auto">
              <a:spcAft>
                <a:spcPts val="0"/>
              </a:spcAft>
              <a:defRPr/>
            </a:pPr>
            <a:r>
              <a:rPr lang="en-GB" b="1" dirty="0" smtClean="0"/>
              <a:t>He used the Old Testament scriptures to explain things about himself, for example when he spoke to the two disciples going to Emmaus on the day of his resurrection:  ‘Beginning with Moses and all the Prophets, he explained to them what was said in all the Scriptures concerning himself.’  Luke 24.25-7.</a:t>
            </a:r>
          </a:p>
          <a:p>
            <a:pPr fontAlgn="auto">
              <a:spcAft>
                <a:spcPts val="0"/>
              </a:spcAft>
              <a:buFont typeface="Arial" pitchFamily="34" charset="0"/>
              <a:buNone/>
              <a:defRPr/>
            </a:pPr>
            <a:endParaRPr lang="en-GB" dirty="0" smtClean="0"/>
          </a:p>
          <a:p>
            <a:pPr fontAlgn="auto">
              <a:spcAft>
                <a:spcPts val="0"/>
              </a:spcAft>
              <a:defRPr/>
            </a:pPr>
            <a:r>
              <a:rPr lang="en-GB" b="1" dirty="0" smtClean="0"/>
              <a:t>Peter connects the God of the patriarchs with the Father of the Lord Jesus in his sermon in Acts 3.  He says: ‘The God of Abraham, Isaac and Jacob ... has glorified his servant Jesus.’</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God told Moses about himself:</a:t>
            </a:r>
            <a:endParaRPr lang="en-US" dirty="0"/>
          </a:p>
        </p:txBody>
      </p:sp>
      <p:sp>
        <p:nvSpPr>
          <p:cNvPr id="3" name="Content Placeholder 2"/>
          <p:cNvSpPr>
            <a:spLocks noGrp="1"/>
          </p:cNvSpPr>
          <p:nvPr>
            <p:ph idx="1"/>
          </p:nvPr>
        </p:nvSpPr>
        <p:spPr/>
        <p:txBody>
          <a:bodyPr/>
          <a:lstStyle/>
          <a:p>
            <a:r>
              <a:rPr lang="en-GB" sz="4000" dirty="0" smtClean="0"/>
              <a:t>‘The Lord, the compassionate and gracious God, slow to anger, abounding in love and faithfulness, maintaining love to thousands and forgiving wickedness and rebellion and sin.’</a:t>
            </a:r>
          </a:p>
          <a:p>
            <a:r>
              <a:rPr lang="en-GB" dirty="0" smtClean="0"/>
              <a:t>Exodus 34.6-7</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Differences between OT and NT</a:t>
            </a:r>
            <a:endParaRPr lang="en-US" dirty="0"/>
          </a:p>
        </p:txBody>
      </p:sp>
      <p:sp>
        <p:nvSpPr>
          <p:cNvPr id="3" name="Content Placeholder 2"/>
          <p:cNvSpPr>
            <a:spLocks noGrp="1"/>
          </p:cNvSpPr>
          <p:nvPr>
            <p:ph idx="1"/>
          </p:nvPr>
        </p:nvSpPr>
        <p:spPr/>
        <p:txBody>
          <a:bodyPr/>
          <a:lstStyle/>
          <a:p>
            <a:r>
              <a:rPr lang="en-GB" sz="2800" dirty="0" smtClean="0"/>
              <a:t>Hebrews says God has made the old covenant obsolete.</a:t>
            </a:r>
          </a:p>
          <a:p>
            <a:r>
              <a:rPr lang="en-GB" sz="2800" dirty="0" smtClean="0"/>
              <a:t>In the OT they could hate their enemies, but not in the NT.</a:t>
            </a:r>
          </a:p>
          <a:p>
            <a:r>
              <a:rPr lang="en-GB" sz="2800" dirty="0" smtClean="0"/>
              <a:t>Moses allowed divorce, Jesus taught against it.</a:t>
            </a:r>
          </a:p>
          <a:p>
            <a:r>
              <a:rPr lang="en-GB" sz="2800" dirty="0" smtClean="0"/>
              <a:t>The NT changes occur because it the law of </a:t>
            </a:r>
            <a:r>
              <a:rPr lang="en-GB" sz="2800" dirty="0" err="1" smtClean="0"/>
              <a:t>of</a:t>
            </a:r>
            <a:r>
              <a:rPr lang="en-GB" sz="2800" dirty="0" smtClean="0"/>
              <a:t> grace has higher standards.</a:t>
            </a:r>
          </a:p>
          <a:p>
            <a:r>
              <a:rPr lang="en-GB" sz="2800" dirty="0" smtClean="0"/>
              <a:t>Jesus repeatedly stated he did not come to abolish the Law and Prophets, but to fulfil them.</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differences</a:t>
            </a:r>
            <a:endParaRPr lang="en-US" dirty="0"/>
          </a:p>
        </p:txBody>
      </p:sp>
      <p:sp>
        <p:nvSpPr>
          <p:cNvPr id="3" name="Content Placeholder 2"/>
          <p:cNvSpPr>
            <a:spLocks noGrp="1"/>
          </p:cNvSpPr>
          <p:nvPr>
            <p:ph idx="1"/>
          </p:nvPr>
        </p:nvSpPr>
        <p:spPr/>
        <p:txBody>
          <a:bodyPr/>
          <a:lstStyle/>
          <a:p>
            <a:r>
              <a:rPr lang="en-GB" dirty="0" smtClean="0"/>
              <a:t>Wesley says Jesus removed the ceremonial parts of the law, but kept the moral law.</a:t>
            </a:r>
          </a:p>
          <a:p>
            <a:r>
              <a:rPr lang="en-GB" dirty="0" smtClean="0"/>
              <a:t>Jesus declared all foods clean when Peter was told to eat unclean animals in his vision – he could also mix with Gentiles.</a:t>
            </a:r>
          </a:p>
          <a:p>
            <a:r>
              <a:rPr lang="en-GB" dirty="0" smtClean="0"/>
              <a:t>Council of Jerusalem retained three out of hundreds of ceremonial laws for Christian Gentiles.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http://www.britishbattles.com/crimean-war/balaclava/charge-light-brigade.jpg"/>
          <p:cNvPicPr>
            <a:picLocks noChangeAspect="1" noChangeArrowheads="1"/>
          </p:cNvPicPr>
          <p:nvPr/>
        </p:nvPicPr>
        <p:blipFill>
          <a:blip r:embed="rId3" cstate="print"/>
          <a:srcRect/>
          <a:stretch>
            <a:fillRect/>
          </a:stretch>
        </p:blipFill>
        <p:spPr bwMode="auto">
          <a:xfrm>
            <a:off x="0" y="908050"/>
            <a:ext cx="10266363" cy="6049963"/>
          </a:xfrm>
          <a:prstGeom prst="rect">
            <a:avLst/>
          </a:prstGeom>
          <a:noFill/>
          <a:ln w="9525">
            <a:noFill/>
            <a:miter lim="800000"/>
            <a:headEnd/>
            <a:tailEnd/>
          </a:ln>
        </p:spPr>
      </p:pic>
      <p:sp>
        <p:nvSpPr>
          <p:cNvPr id="30722" name="Title 1"/>
          <p:cNvSpPr>
            <a:spLocks noGrp="1"/>
          </p:cNvSpPr>
          <p:nvPr>
            <p:ph type="title"/>
          </p:nvPr>
        </p:nvSpPr>
        <p:spPr>
          <a:xfrm>
            <a:off x="457200" y="0"/>
            <a:ext cx="8229600" cy="1916113"/>
          </a:xfrm>
        </p:spPr>
        <p:txBody>
          <a:bodyPr/>
          <a:lstStyle/>
          <a:p>
            <a:r>
              <a:rPr lang="en-GB" smtClean="0"/>
              <a:t>19</a:t>
            </a:r>
            <a:r>
              <a:rPr lang="en-GB" baseline="30000" smtClean="0"/>
              <a:t>th</a:t>
            </a:r>
            <a:r>
              <a:rPr lang="en-GB" smtClean="0"/>
              <a:t> Century </a:t>
            </a:r>
            <a:br>
              <a:rPr lang="en-GB" smtClean="0"/>
            </a:br>
            <a:endParaRPr lang="en-GB" smtClean="0"/>
          </a:p>
        </p:txBody>
      </p:sp>
      <p:sp>
        <p:nvSpPr>
          <p:cNvPr id="3" name="Content Placeholder 2"/>
          <p:cNvSpPr>
            <a:spLocks noGrp="1"/>
          </p:cNvSpPr>
          <p:nvPr>
            <p:ph idx="1"/>
          </p:nvPr>
        </p:nvSpPr>
        <p:spPr>
          <a:xfrm>
            <a:off x="457200" y="981075"/>
            <a:ext cx="8229600" cy="6264275"/>
          </a:xfrm>
        </p:spPr>
        <p:txBody>
          <a:bodyPr rtlCol="0">
            <a:noAutofit/>
          </a:bodyPr>
          <a:lstStyle/>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‘Forward the Light Brigade,</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Charge for the guns,’ he said</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Into the valley of death</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Rode the six hundred.</a:t>
            </a:r>
          </a:p>
          <a:p>
            <a:pPr fontAlgn="auto">
              <a:spcAft>
                <a:spcPts val="0"/>
              </a:spcAft>
              <a:defRPr/>
            </a:pPr>
            <a:endParaRPr lang="en-GB" sz="14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Zechariah 9.10</a:t>
            </a:r>
            <a:endParaRPr lang="en-US" dirty="0"/>
          </a:p>
        </p:txBody>
      </p:sp>
      <p:sp>
        <p:nvSpPr>
          <p:cNvPr id="3" name="Content Placeholder 2"/>
          <p:cNvSpPr>
            <a:spLocks noGrp="1"/>
          </p:cNvSpPr>
          <p:nvPr>
            <p:ph idx="1"/>
          </p:nvPr>
        </p:nvSpPr>
        <p:spPr/>
        <p:txBody>
          <a:bodyPr/>
          <a:lstStyle/>
          <a:p>
            <a:r>
              <a:rPr lang="en-GB" dirty="0" smtClean="0"/>
              <a:t>He spoke of a future king whose coming would be with humility and whose message would be of peace, yet ‘his dominion shall be from sea to sea, and from the River to the ends of the earth.’</a:t>
            </a:r>
          </a:p>
          <a:p>
            <a:r>
              <a:rPr lang="en-GB" dirty="0" smtClean="0"/>
              <a:t>In the OT, God is God of the nation state of Israel.  In the NT, Jesus is king not just of Israel but the whole earth.</a:t>
            </a:r>
          </a:p>
          <a:p>
            <a:r>
              <a:rPr lang="en-GB" dirty="0" smtClean="0"/>
              <a:t>Expanded meaning for ‘the kingdom of God’.</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Spiritual warfare</a:t>
            </a:r>
            <a:endParaRPr lang="en-US" dirty="0"/>
          </a:p>
        </p:txBody>
      </p:sp>
      <p:sp>
        <p:nvSpPr>
          <p:cNvPr id="3" name="Content Placeholder 2"/>
          <p:cNvSpPr>
            <a:spLocks noGrp="1"/>
          </p:cNvSpPr>
          <p:nvPr>
            <p:ph idx="1"/>
          </p:nvPr>
        </p:nvSpPr>
        <p:spPr/>
        <p:txBody>
          <a:bodyPr/>
          <a:lstStyle/>
          <a:p>
            <a:r>
              <a:rPr lang="en-GB" dirty="0" smtClean="0"/>
              <a:t>NT writers never think of military conquest as a way of furthering the gospel.</a:t>
            </a:r>
          </a:p>
          <a:p>
            <a:r>
              <a:rPr lang="en-GB" dirty="0" smtClean="0"/>
              <a:t>Merrill says </a:t>
            </a:r>
            <a:r>
              <a:rPr lang="en-GB" dirty="0" err="1" smtClean="0"/>
              <a:t>herem</a:t>
            </a:r>
            <a:r>
              <a:rPr lang="en-GB" dirty="0" smtClean="0"/>
              <a:t> warfare is, ‘a war against spiritual darkness and wickedness’ that involved ‘a struggle against the realms of evil on a massive, transcendent level.’</a:t>
            </a:r>
          </a:p>
          <a:p>
            <a:r>
              <a:rPr lang="en-GB" dirty="0" smtClean="0"/>
              <a:t>The fight is always against Satan, whether on physical or spiritual level.</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Spiritual Warfare (2)</a:t>
            </a:r>
            <a:endParaRPr lang="en-US" dirty="0"/>
          </a:p>
        </p:txBody>
      </p:sp>
      <p:sp>
        <p:nvSpPr>
          <p:cNvPr id="3" name="Content Placeholder 2"/>
          <p:cNvSpPr>
            <a:spLocks noGrp="1"/>
          </p:cNvSpPr>
          <p:nvPr>
            <p:ph idx="1"/>
          </p:nvPr>
        </p:nvSpPr>
        <p:spPr>
          <a:xfrm>
            <a:off x="539552" y="1556792"/>
            <a:ext cx="8229600" cy="4525963"/>
          </a:xfrm>
        </p:spPr>
        <p:txBody>
          <a:bodyPr/>
          <a:lstStyle/>
          <a:p>
            <a:r>
              <a:rPr lang="en-GB" sz="2400" dirty="0" smtClean="0"/>
              <a:t>Jesus defeated the powers and authorities, not by killing, but by dying says Longman.</a:t>
            </a:r>
          </a:p>
          <a:p>
            <a:r>
              <a:rPr lang="en-GB" sz="2400" dirty="0" smtClean="0"/>
              <a:t>The nation state always need to use violence to defend itself.</a:t>
            </a:r>
          </a:p>
          <a:p>
            <a:r>
              <a:rPr lang="en-GB" sz="2400" dirty="0" smtClean="0"/>
              <a:t>In his death, Jesus receives violence.</a:t>
            </a:r>
          </a:p>
          <a:p>
            <a:r>
              <a:rPr lang="en-GB" sz="2400" dirty="0" smtClean="0"/>
              <a:t>God the warrior becomes God the crucified.</a:t>
            </a:r>
          </a:p>
          <a:p>
            <a:r>
              <a:rPr lang="en-GB" sz="2400" dirty="0" smtClean="0"/>
              <a:t>Jesus took back territory held by Satan, but achieved it spiritually, by defeating principalities and powers.</a:t>
            </a:r>
          </a:p>
          <a:p>
            <a:r>
              <a:rPr lang="en-GB" sz="2400" dirty="0" smtClean="0"/>
              <a:t>He won not by killing, but by dying.</a:t>
            </a:r>
          </a:p>
          <a:p>
            <a:r>
              <a:rPr lang="en-GB" sz="2400" dirty="0" smtClean="0"/>
              <a:t>It is this which changes out perception of the world and of God.</a:t>
            </a:r>
          </a:p>
          <a:p>
            <a:endParaRPr lang="en-GB" sz="2400" dirty="0" smtClean="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Spiritual warfare (3)</a:t>
            </a:r>
            <a:endParaRPr lang="en-US" dirty="0"/>
          </a:p>
        </p:txBody>
      </p:sp>
      <p:sp>
        <p:nvSpPr>
          <p:cNvPr id="3" name="Content Placeholder 2"/>
          <p:cNvSpPr>
            <a:spLocks noGrp="1"/>
          </p:cNvSpPr>
          <p:nvPr>
            <p:ph idx="1"/>
          </p:nvPr>
        </p:nvSpPr>
        <p:spPr/>
        <p:txBody>
          <a:bodyPr/>
          <a:lstStyle/>
          <a:p>
            <a:r>
              <a:rPr lang="en-GB" dirty="0" smtClean="0"/>
              <a:t>Paul says, ‘We do not wage war as the world does. The weapons we fight with are not the weapons of the world.  On the contrary, they have divine power to demolish strongholds.</a:t>
            </a:r>
          </a:p>
          <a:p>
            <a:r>
              <a:rPr lang="en-GB" sz="1600" dirty="0" smtClean="0"/>
              <a:t>2 Corinthians 10:3-5</a:t>
            </a:r>
          </a:p>
          <a:p>
            <a:r>
              <a:rPr lang="en-GB" dirty="0" smtClean="0"/>
              <a:t>Paul tells us to take the whole armour of God, but he means salvation, righteousness, truth and the weapon is the word of God.</a:t>
            </a:r>
          </a:p>
          <a:p>
            <a:r>
              <a:rPr lang="en-GB" sz="1600" dirty="0" smtClean="0"/>
              <a:t>Ephesians 6</a:t>
            </a:r>
            <a:endParaRPr lang="en-US" sz="1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Judgment</a:t>
            </a:r>
            <a:endParaRPr lang="en-US" dirty="0"/>
          </a:p>
        </p:txBody>
      </p:sp>
      <p:sp>
        <p:nvSpPr>
          <p:cNvPr id="3" name="Content Placeholder 2"/>
          <p:cNvSpPr>
            <a:spLocks noGrp="1"/>
          </p:cNvSpPr>
          <p:nvPr>
            <p:ph idx="1"/>
          </p:nvPr>
        </p:nvSpPr>
        <p:spPr/>
        <p:txBody>
          <a:bodyPr/>
          <a:lstStyle/>
          <a:p>
            <a:r>
              <a:rPr lang="en-GB" dirty="0" smtClean="0"/>
              <a:t>The person who teaches most about hell in the bible is Jesus.</a:t>
            </a:r>
          </a:p>
          <a:p>
            <a:r>
              <a:rPr lang="en-GB" dirty="0" smtClean="0"/>
              <a:t>In Matthew chapters 10-13 he speaks of it over and over again.</a:t>
            </a:r>
          </a:p>
          <a:p>
            <a:r>
              <a:rPr lang="en-GB" dirty="0" smtClean="0"/>
              <a:t>He teaches and warns repeatedly about a final judgment.</a:t>
            </a:r>
          </a:p>
          <a:p>
            <a:r>
              <a:rPr lang="en-GB" dirty="0" smtClean="0"/>
              <a:t>This is not surprising because John and Paul tell us Jesus has been appointed our Judge.</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Judgment</a:t>
            </a:r>
            <a:endParaRPr lang="en-US" dirty="0"/>
          </a:p>
        </p:txBody>
      </p:sp>
      <p:sp>
        <p:nvSpPr>
          <p:cNvPr id="3" name="Content Placeholder 2"/>
          <p:cNvSpPr>
            <a:spLocks noGrp="1"/>
          </p:cNvSpPr>
          <p:nvPr>
            <p:ph idx="1"/>
          </p:nvPr>
        </p:nvSpPr>
        <p:spPr/>
        <p:txBody>
          <a:bodyPr/>
          <a:lstStyle/>
          <a:p>
            <a:r>
              <a:rPr lang="en-GB" sz="2800" dirty="0" smtClean="0"/>
              <a:t>Jesus says, ‘Do not suppose that I have come to bring peace to the earth.  I did not come to bring peace but a sword.’</a:t>
            </a:r>
          </a:p>
          <a:p>
            <a:r>
              <a:rPr lang="en-GB" sz="2800" dirty="0" smtClean="0"/>
              <a:t>We think of Jesus as Prince of Peace, and interpret that almost as a pacifist.</a:t>
            </a:r>
          </a:p>
          <a:p>
            <a:r>
              <a:rPr lang="en-GB" sz="2800" dirty="0" smtClean="0"/>
              <a:t>We overlook his talk of throwing the wicked into unquenchable fire.</a:t>
            </a:r>
          </a:p>
          <a:p>
            <a:r>
              <a:rPr lang="en-GB" sz="2800" dirty="0" smtClean="0"/>
              <a:t>We overlook his many images of darkness, weeping, gnashing of teeth, regret and anguish.</a:t>
            </a:r>
          </a:p>
          <a:p>
            <a:r>
              <a:rPr lang="en-GB" sz="2800" dirty="0" smtClean="0"/>
              <a:t>This was what Jesus came to save us from.</a:t>
            </a:r>
            <a:endParaRPr lang="en-US"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Wrath</a:t>
            </a:r>
            <a:endParaRPr lang="en-US" dirty="0"/>
          </a:p>
        </p:txBody>
      </p:sp>
      <p:sp>
        <p:nvSpPr>
          <p:cNvPr id="3" name="Content Placeholder 2"/>
          <p:cNvSpPr>
            <a:spLocks noGrp="1"/>
          </p:cNvSpPr>
          <p:nvPr>
            <p:ph idx="1"/>
          </p:nvPr>
        </p:nvSpPr>
        <p:spPr/>
        <p:txBody>
          <a:bodyPr/>
          <a:lstStyle/>
          <a:p>
            <a:r>
              <a:rPr lang="en-GB" sz="2800" dirty="0" smtClean="0"/>
              <a:t>Romans tells us to ‘consider therefore the kindness and sternness of God.’ </a:t>
            </a:r>
            <a:r>
              <a:rPr lang="en-GB" sz="1800" dirty="0" smtClean="0"/>
              <a:t>Romans 11:22</a:t>
            </a:r>
          </a:p>
          <a:p>
            <a:r>
              <a:rPr lang="en-GB" sz="2800" dirty="0" smtClean="0"/>
              <a:t>‘Whoever believes in the Son has eternal life, but whoever rejects the Son, will not see life, for God’s wrath remains on him.’ </a:t>
            </a:r>
            <a:r>
              <a:rPr lang="en-GB" sz="1800" dirty="0" smtClean="0"/>
              <a:t>John 3:26</a:t>
            </a:r>
            <a:endParaRPr lang="en-GB" dirty="0" smtClean="0"/>
          </a:p>
          <a:p>
            <a:r>
              <a:rPr lang="en-GB" sz="2800" b="1" dirty="0" smtClean="0"/>
              <a:t>NB:  The wrath does not descend on him.  We are born as children of wrath.  It’s nothing new.</a:t>
            </a:r>
            <a:endParaRPr lang="en-GB" sz="2800" dirty="0" smtClean="0"/>
          </a:p>
          <a:p>
            <a:r>
              <a:rPr lang="en-GB" sz="2800" dirty="0" smtClean="0"/>
              <a:t>If we are all by nature children of wrath, then the gospel is really good news for us.</a:t>
            </a:r>
          </a:p>
          <a:p>
            <a:pPr>
              <a:buNone/>
            </a:pPr>
            <a:endParaRPr lang="en-GB" sz="2400" dirty="0" smtClean="0"/>
          </a:p>
          <a:p>
            <a:pPr>
              <a:buNone/>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Herem</a:t>
            </a:r>
            <a:r>
              <a:rPr lang="en-GB" dirty="0" smtClean="0"/>
              <a:t> in NT</a:t>
            </a:r>
            <a:endParaRPr lang="en-US" dirty="0"/>
          </a:p>
        </p:txBody>
      </p:sp>
      <p:sp>
        <p:nvSpPr>
          <p:cNvPr id="3" name="Content Placeholder 2"/>
          <p:cNvSpPr>
            <a:spLocks noGrp="1"/>
          </p:cNvSpPr>
          <p:nvPr>
            <p:ph idx="1"/>
          </p:nvPr>
        </p:nvSpPr>
        <p:spPr/>
        <p:txBody>
          <a:bodyPr/>
          <a:lstStyle/>
          <a:p>
            <a:r>
              <a:rPr lang="en-GB" sz="2800" dirty="0" smtClean="0"/>
              <a:t>‘You ought to live holy and godly lives as you look forward to the day of God ... That day will bring about the destruction of the heavens by fire, and the elements will melt in the heat.’      2  Peter 3:11-12</a:t>
            </a:r>
          </a:p>
          <a:p>
            <a:r>
              <a:rPr lang="en-GB" sz="2800" dirty="0" err="1" smtClean="0"/>
              <a:t>Herem</a:t>
            </a:r>
            <a:r>
              <a:rPr lang="en-GB" sz="2800" dirty="0" smtClean="0"/>
              <a:t> in OT was judgment on the wicked and warning for everyone else to repent.</a:t>
            </a:r>
          </a:p>
          <a:p>
            <a:r>
              <a:rPr lang="en-GB" sz="2800" dirty="0" smtClean="0"/>
              <a:t>Collapse of the Tower of Siloam – the people who died were not more wicked than others, but this was a warning for everyone else to repent.</a:t>
            </a:r>
          </a:p>
          <a:p>
            <a:endParaRPr lang="en-GB" dirty="0" smtClean="0"/>
          </a:p>
          <a:p>
            <a:endParaRPr lang="en-GB" sz="1800" dirty="0" smtClean="0"/>
          </a:p>
          <a:p>
            <a:pPr>
              <a:buNone/>
            </a:pPr>
            <a:endParaRPr lang="en-GB"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Jesus as Warrior</a:t>
            </a:r>
            <a:endParaRPr lang="en-US" dirty="0"/>
          </a:p>
        </p:txBody>
      </p:sp>
      <p:sp>
        <p:nvSpPr>
          <p:cNvPr id="3" name="Content Placeholder 2"/>
          <p:cNvSpPr>
            <a:spLocks noGrp="1"/>
          </p:cNvSpPr>
          <p:nvPr>
            <p:ph idx="1"/>
          </p:nvPr>
        </p:nvSpPr>
        <p:spPr/>
        <p:txBody>
          <a:bodyPr/>
          <a:lstStyle/>
          <a:p>
            <a:r>
              <a:rPr lang="en-GB" sz="2800" dirty="0" smtClean="0"/>
              <a:t>‘Coming in the clouds’ is a military picture from Daniel which Jesus repeatedly uses.</a:t>
            </a:r>
          </a:p>
          <a:p>
            <a:r>
              <a:rPr lang="en-GB" sz="2800" dirty="0" smtClean="0"/>
              <a:t>‘In the future you will see the Son of Man, sitting at the right hand of the Mighty One and coming with the clouds of heaven.’     Matthew 26:64</a:t>
            </a:r>
          </a:p>
          <a:p>
            <a:r>
              <a:rPr lang="en-GB" sz="2800" dirty="0" smtClean="0"/>
              <a:t>The angels are ‘the heavenly host’ - massed armies.</a:t>
            </a:r>
          </a:p>
          <a:p>
            <a:r>
              <a:rPr lang="en-GB" sz="2800" dirty="0" smtClean="0"/>
              <a:t>Paul talks of Jesus’ ascension in military language –  as in a Roman triumph procession.</a:t>
            </a:r>
            <a:endParaRPr lang="en-US"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War, judgment and NT writers</a:t>
            </a:r>
            <a:endParaRPr lang="en-US" dirty="0"/>
          </a:p>
        </p:txBody>
      </p:sp>
      <p:sp>
        <p:nvSpPr>
          <p:cNvPr id="3" name="Content Placeholder 2"/>
          <p:cNvSpPr>
            <a:spLocks noGrp="1"/>
          </p:cNvSpPr>
          <p:nvPr>
            <p:ph idx="1"/>
          </p:nvPr>
        </p:nvSpPr>
        <p:spPr/>
        <p:txBody>
          <a:bodyPr/>
          <a:lstStyle/>
          <a:p>
            <a:r>
              <a:rPr lang="en-GB" sz="2800" dirty="0" smtClean="0"/>
              <a:t>Pervasive NT warnings of final judgment and war.</a:t>
            </a:r>
          </a:p>
          <a:p>
            <a:r>
              <a:rPr lang="en-GB" sz="2800" dirty="0" smtClean="0"/>
              <a:t>Jesus talks of it in all the gospels.</a:t>
            </a:r>
          </a:p>
          <a:p>
            <a:r>
              <a:rPr lang="en-GB" sz="2800" dirty="0" smtClean="0"/>
              <a:t>He tells many parables which end in destruction and eternal fire.</a:t>
            </a:r>
          </a:p>
          <a:p>
            <a:r>
              <a:rPr lang="en-GB" sz="2800" dirty="0" smtClean="0"/>
              <a:t>Paul talks of it, e.g. In his address in Athens.</a:t>
            </a:r>
          </a:p>
          <a:p>
            <a:r>
              <a:rPr lang="en-GB" sz="2800" dirty="0" smtClean="0"/>
              <a:t>Hebrews urges us not to refuse God’s salvation.  If the wicked in the OT did not escape wrath, ‘how much less we, if we turn away from him who warns us from heaven?’ </a:t>
            </a:r>
            <a:r>
              <a:rPr lang="en-GB" sz="1800" dirty="0" smtClean="0"/>
              <a:t>Hebrews 12:25</a:t>
            </a:r>
          </a:p>
          <a:p>
            <a:endParaRPr lang="en-GB" sz="2400" dirty="0" smtClean="0"/>
          </a:p>
          <a:p>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http://www.britishbattles.com/crimean-war/balaclava/charge-light-brigade.jpg"/>
          <p:cNvPicPr>
            <a:picLocks noChangeAspect="1" noChangeArrowheads="1"/>
          </p:cNvPicPr>
          <p:nvPr/>
        </p:nvPicPr>
        <p:blipFill>
          <a:blip r:embed="rId3" cstate="print"/>
          <a:srcRect/>
          <a:stretch>
            <a:fillRect/>
          </a:stretch>
        </p:blipFill>
        <p:spPr bwMode="auto">
          <a:xfrm>
            <a:off x="0" y="908050"/>
            <a:ext cx="10266363" cy="6049963"/>
          </a:xfrm>
          <a:prstGeom prst="rect">
            <a:avLst/>
          </a:prstGeom>
          <a:noFill/>
          <a:ln w="9525">
            <a:noFill/>
            <a:miter lim="800000"/>
            <a:headEnd/>
            <a:tailEnd/>
          </a:ln>
        </p:spPr>
      </p:pic>
      <p:sp>
        <p:nvSpPr>
          <p:cNvPr id="31746" name="Title 1"/>
          <p:cNvSpPr>
            <a:spLocks noGrp="1"/>
          </p:cNvSpPr>
          <p:nvPr>
            <p:ph type="title"/>
          </p:nvPr>
        </p:nvSpPr>
        <p:spPr>
          <a:xfrm>
            <a:off x="457200" y="0"/>
            <a:ext cx="8229600" cy="1916113"/>
          </a:xfrm>
        </p:spPr>
        <p:txBody>
          <a:bodyPr/>
          <a:lstStyle/>
          <a:p>
            <a:r>
              <a:rPr lang="en-GB" smtClean="0"/>
              <a:t>19</a:t>
            </a:r>
            <a:r>
              <a:rPr lang="en-GB" baseline="30000" smtClean="0"/>
              <a:t>th</a:t>
            </a:r>
            <a:r>
              <a:rPr lang="en-GB" smtClean="0"/>
              <a:t> Century </a:t>
            </a:r>
            <a:br>
              <a:rPr lang="en-GB" smtClean="0"/>
            </a:br>
            <a:endParaRPr lang="en-GB" smtClean="0"/>
          </a:p>
        </p:txBody>
      </p:sp>
      <p:sp>
        <p:nvSpPr>
          <p:cNvPr id="3" name="Content Placeholder 2"/>
          <p:cNvSpPr>
            <a:spLocks noGrp="1"/>
          </p:cNvSpPr>
          <p:nvPr>
            <p:ph idx="1"/>
          </p:nvPr>
        </p:nvSpPr>
        <p:spPr>
          <a:xfrm>
            <a:off x="457200" y="981075"/>
            <a:ext cx="8229600" cy="6264275"/>
          </a:xfrm>
        </p:spPr>
        <p:txBody>
          <a:bodyPr rtlCol="0">
            <a:noAutofit/>
          </a:bodyPr>
          <a:lstStyle/>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‘Forward the Light Brigade,</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Charge for the guns,’ he said</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Into the valley of death</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Rode the six hundred.</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 </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Theirs not to make reply</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Theirs not to reason why</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Theirs but to do and die</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Into the valley of Death</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Rode the six hundred</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 </a:t>
            </a:r>
          </a:p>
          <a:p>
            <a:pPr fontAlgn="auto">
              <a:spcAft>
                <a:spcPts val="0"/>
              </a:spcAft>
              <a:defRPr/>
            </a:pPr>
            <a:endParaRPr lang="en-GB" sz="14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rmAutofit fontScale="85000" lnSpcReduction="20000"/>
          </a:bodyPr>
          <a:lstStyle/>
          <a:p>
            <a:pPr fontAlgn="auto">
              <a:spcAft>
                <a:spcPts val="0"/>
              </a:spcAft>
              <a:defRPr/>
            </a:pPr>
            <a:endParaRPr lang="en-GB" dirty="0" smtClean="0"/>
          </a:p>
          <a:p>
            <a:pPr fontAlgn="auto">
              <a:spcAft>
                <a:spcPts val="0"/>
              </a:spcAft>
              <a:buNone/>
              <a:defRPr/>
            </a:pPr>
            <a:endParaRPr lang="en-GB" dirty="0" smtClean="0"/>
          </a:p>
          <a:p>
            <a:pPr fontAlgn="auto">
              <a:spcAft>
                <a:spcPts val="0"/>
              </a:spcAft>
              <a:defRPr/>
            </a:pPr>
            <a:r>
              <a:rPr lang="en-GB" dirty="0" smtClean="0"/>
              <a:t>God did not even spare the angels when they sinned; he did not spare the ancient world when he brought the flood, or Sodom and Gomorrah, and he knows both how to rescue godly men (such as Noah and Lot) from trials and to hold the unrighteous for the day of judgment.</a:t>
            </a:r>
            <a:r>
              <a:rPr lang="en-GB" b="1" dirty="0" smtClean="0"/>
              <a:t>						 </a:t>
            </a:r>
            <a:r>
              <a:rPr lang="en-GB" sz="2200" dirty="0" smtClean="0"/>
              <a:t>2 Peter 2.4-9</a:t>
            </a:r>
            <a:endParaRPr lang="en-GB" dirty="0" smtClean="0"/>
          </a:p>
          <a:p>
            <a:pPr fontAlgn="auto">
              <a:spcAft>
                <a:spcPts val="0"/>
              </a:spcAft>
              <a:defRPr/>
            </a:pPr>
            <a:endParaRPr lang="en-GB" dirty="0" smtClean="0"/>
          </a:p>
          <a:p>
            <a:pPr fontAlgn="auto">
              <a:spcAft>
                <a:spcPts val="0"/>
              </a:spcAft>
              <a:defRPr/>
            </a:pPr>
            <a:r>
              <a:rPr lang="en-GB" dirty="0" smtClean="0"/>
              <a:t>Peter says people deliberately forget that the world was once destroyed by water in the Great Flood, by God’s word and that ‘the present heavens and earth are reserved for fire, being kept for the day of judgment and destruction of ungodly men ... the heavens will disappear with a roar; the elements will be destroyed by fire...That day will bring about the destruction of the heavens by fire, and the elements will melt in the heat.  (But in keeping with his promise we are looking forward to a new heaven and a new earth, the home of righteousness).  </a:t>
            </a:r>
            <a:r>
              <a:rPr lang="en-GB" b="1" dirty="0" smtClean="0"/>
              <a:t>					</a:t>
            </a:r>
            <a:r>
              <a:rPr lang="en-GB" sz="2200" dirty="0" smtClean="0"/>
              <a:t>2 Peter 3.3-13.</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3375"/>
            <a:ext cx="9144000" cy="6524625"/>
          </a:xfrm>
        </p:spPr>
        <p:txBody>
          <a:bodyPr rtlCol="0">
            <a:normAutofit lnSpcReduction="10000"/>
          </a:bodyPr>
          <a:lstStyle/>
          <a:p>
            <a:pPr fontAlgn="auto">
              <a:spcAft>
                <a:spcPts val="0"/>
              </a:spcAft>
              <a:defRPr/>
            </a:pPr>
            <a:r>
              <a:rPr lang="en-GB" b="1" dirty="0" smtClean="0"/>
              <a:t>‘With justice he judges and makes war .... The armies of heaven – were following him.  Out of his mouth comes a sharp sword with which to strike down the nations.’  An angel calls to the birds to eat the carrion flesh of kings, generals and mighty men ... and the flesh of all people, free and slave, small and great.’													</a:t>
            </a:r>
            <a:r>
              <a:rPr lang="en-GB" sz="2200" dirty="0" smtClean="0"/>
              <a:t>Revelation 19.11-21</a:t>
            </a:r>
            <a:endParaRPr lang="en-GB" dirty="0" smtClean="0"/>
          </a:p>
          <a:p>
            <a:pPr fontAlgn="auto">
              <a:spcAft>
                <a:spcPts val="0"/>
              </a:spcAft>
              <a:defRPr/>
            </a:pPr>
            <a:r>
              <a:rPr lang="en-GB" b="1" dirty="0" smtClean="0"/>
              <a:t>‘Then the Lord will go out and fight against those nations, as he fights in the day of battle.  Then the Lord my God will come and all the holy ones with him.  The Lord will be king over the whole earth.  On that day there will be one LORD and his name the only name.’ 					</a:t>
            </a:r>
            <a:r>
              <a:rPr lang="en-GB" sz="2000" dirty="0" smtClean="0"/>
              <a:t>Zechariah 14</a:t>
            </a:r>
            <a:endParaRPr lang="en-GB" dirty="0" smtClean="0"/>
          </a:p>
          <a:p>
            <a:pPr fontAlgn="auto">
              <a:spcAft>
                <a:spcPts val="0"/>
              </a:spcAft>
              <a:defRPr/>
            </a:pPr>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GB" dirty="0" smtClean="0"/>
              <a:t>The God who executed </a:t>
            </a:r>
            <a:r>
              <a:rPr lang="en-GB" dirty="0" err="1" smtClean="0"/>
              <a:t>herem</a:t>
            </a:r>
            <a:r>
              <a:rPr lang="en-GB" dirty="0" smtClean="0"/>
              <a:t> against the Canaanites is the same God who will execute judgment at the end of time.</a:t>
            </a:r>
          </a:p>
          <a:p>
            <a:r>
              <a:rPr lang="en-GB" dirty="0" smtClean="0"/>
              <a:t>This judgment will involve destruction of the heavens, the earth, and all at enmity with God.</a:t>
            </a:r>
          </a:p>
          <a:p>
            <a:r>
              <a:rPr lang="en-GB" dirty="0" smtClean="0"/>
              <a:t>‘It will make the most </a:t>
            </a:r>
            <a:r>
              <a:rPr lang="en-GB" dirty="0" err="1" smtClean="0"/>
              <a:t>bloddy</a:t>
            </a:r>
            <a:r>
              <a:rPr lang="en-GB" dirty="0" smtClean="0"/>
              <a:t> warfare ... Of the OT seem like children’s bedtime stories.’ </a:t>
            </a:r>
            <a:r>
              <a:rPr lang="en-GB" sz="2400" dirty="0" smtClean="0"/>
              <a:t>Cowles.</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must not overlook the truth</a:t>
            </a:r>
            <a:endParaRPr lang="en-US" dirty="0"/>
          </a:p>
        </p:txBody>
      </p:sp>
      <p:sp>
        <p:nvSpPr>
          <p:cNvPr id="3" name="Content Placeholder 2"/>
          <p:cNvSpPr>
            <a:spLocks noGrp="1"/>
          </p:cNvSpPr>
          <p:nvPr>
            <p:ph idx="1"/>
          </p:nvPr>
        </p:nvSpPr>
        <p:spPr/>
        <p:txBody>
          <a:bodyPr/>
          <a:lstStyle/>
          <a:p>
            <a:r>
              <a:rPr lang="en-GB" dirty="0" smtClean="0"/>
              <a:t>God has rescued Christians from the coming wrath.</a:t>
            </a:r>
          </a:p>
          <a:p>
            <a:r>
              <a:rPr lang="en-GB" dirty="0" smtClean="0"/>
              <a:t>There is no condemnation for those in Christ.</a:t>
            </a:r>
          </a:p>
          <a:p>
            <a:r>
              <a:rPr lang="en-GB" dirty="0" smtClean="0"/>
              <a:t>Note that Revelation 19:11-15 talks of Jesus as one who ‘judges and makes war... From whose mouth comes a sharp sword with which to strike down the nations.’</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5175"/>
            <a:ext cx="9144000" cy="5832475"/>
          </a:xfrm>
        </p:spPr>
        <p:txBody>
          <a:bodyPr rtlCol="0">
            <a:normAutofit fontScale="85000" lnSpcReduction="20000"/>
          </a:bodyPr>
          <a:lstStyle/>
          <a:p>
            <a:pPr fontAlgn="auto">
              <a:spcAft>
                <a:spcPts val="0"/>
              </a:spcAft>
              <a:defRPr/>
            </a:pPr>
            <a:r>
              <a:rPr lang="en-GB" b="1" dirty="0" smtClean="0"/>
              <a:t>Christians need to believe in the judgment:</a:t>
            </a:r>
          </a:p>
          <a:p>
            <a:pPr fontAlgn="auto">
              <a:spcAft>
                <a:spcPts val="0"/>
              </a:spcAft>
              <a:defRPr/>
            </a:pPr>
            <a:r>
              <a:rPr lang="en-GB" dirty="0" err="1" smtClean="0"/>
              <a:t>Czeslaw</a:t>
            </a:r>
            <a:r>
              <a:rPr lang="en-GB" dirty="0" smtClean="0"/>
              <a:t> Milosz (Polish poet who experienced both Nazi and Communist rule)  said it was not religion that was the opiate of the people, ‘but the huge solace of thinking that our betrayals, greed, cowardice, (and) murders are not going to be judged.’ </a:t>
            </a:r>
          </a:p>
          <a:p>
            <a:pPr fontAlgn="auto">
              <a:spcAft>
                <a:spcPts val="0"/>
              </a:spcAft>
              <a:defRPr/>
            </a:pPr>
            <a:r>
              <a:rPr lang="en-GB" dirty="0" smtClean="0"/>
              <a:t>Keller comments, ‘It is not belief in a God of judgment that leads to a brutalised society, but loss of belief in a God of judgment.’</a:t>
            </a:r>
          </a:p>
          <a:p>
            <a:pPr fontAlgn="auto">
              <a:spcAft>
                <a:spcPts val="0"/>
              </a:spcAft>
              <a:defRPr/>
            </a:pPr>
            <a:endParaRPr lang="en-GB" b="1" dirty="0" smtClean="0"/>
          </a:p>
          <a:p>
            <a:pPr fontAlgn="auto">
              <a:spcAft>
                <a:spcPts val="0"/>
              </a:spcAft>
              <a:defRPr/>
            </a:pPr>
            <a:r>
              <a:rPr lang="en-GB" dirty="0" smtClean="0"/>
              <a:t>The Bible does not glorify war.  It shows that the ideal state is peace.  ‘They will beat their swords into ploughshares and their spears into pruning hooks.  Nation will not take up sword against nation, nor will they train for war any more.’ </a:t>
            </a:r>
            <a:r>
              <a:rPr lang="en-GB" b="1" dirty="0" smtClean="0"/>
              <a:t>											</a:t>
            </a:r>
            <a:r>
              <a:rPr lang="en-GB" sz="2600" dirty="0" smtClean="0"/>
              <a:t>Micah 4.3</a:t>
            </a:r>
            <a:endParaRPr lang="en-GB"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GB" dirty="0" smtClean="0"/>
              <a:t>Pacifism</a:t>
            </a:r>
          </a:p>
        </p:txBody>
      </p:sp>
      <p:sp>
        <p:nvSpPr>
          <p:cNvPr id="77826" name="Content Placeholder 2"/>
          <p:cNvSpPr>
            <a:spLocks noGrp="1"/>
          </p:cNvSpPr>
          <p:nvPr>
            <p:ph idx="1"/>
          </p:nvPr>
        </p:nvSpPr>
        <p:spPr>
          <a:xfrm>
            <a:off x="0" y="1600200"/>
            <a:ext cx="9144000" cy="4525963"/>
          </a:xfrm>
        </p:spPr>
        <p:txBody>
          <a:bodyPr/>
          <a:lstStyle/>
          <a:p>
            <a:r>
              <a:rPr lang="en-GB" b="1" dirty="0" smtClean="0"/>
              <a:t>The early church fathers were mostly pacifists.  They did not want soldiers admitted to the church.</a:t>
            </a:r>
          </a:p>
          <a:p>
            <a:r>
              <a:rPr lang="en-GB" b="1" dirty="0" smtClean="0"/>
              <a:t>Tertullian held that the love of enemies is the ‘principal concept of Christianity.’ </a:t>
            </a:r>
          </a:p>
          <a:p>
            <a:r>
              <a:rPr lang="en-GB" b="1" dirty="0" smtClean="0"/>
              <a:t> He was uncompromising with regard to war: ‘There is no agreement between ... the standard of Christ and the standard of the devil ... one soul cannot be due to two masters, God and Caesar.’</a:t>
            </a:r>
          </a:p>
          <a:p>
            <a:r>
              <a:rPr lang="en-GB" b="1" dirty="0" smtClean="0"/>
              <a:t>Rome felt this attitude undermined state security.</a:t>
            </a:r>
            <a:endParaRPr lang="en-GB"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NT and pacifism</a:t>
            </a:r>
            <a:endParaRPr lang="en-US" dirty="0"/>
          </a:p>
        </p:txBody>
      </p:sp>
      <p:sp>
        <p:nvSpPr>
          <p:cNvPr id="3" name="Content Placeholder 2"/>
          <p:cNvSpPr>
            <a:spLocks noGrp="1"/>
          </p:cNvSpPr>
          <p:nvPr>
            <p:ph idx="1"/>
          </p:nvPr>
        </p:nvSpPr>
        <p:spPr/>
        <p:txBody>
          <a:bodyPr/>
          <a:lstStyle/>
          <a:p>
            <a:r>
              <a:rPr lang="en-GB" dirty="0" smtClean="0"/>
              <a:t>There is no condemnation of the military as such in the NT.</a:t>
            </a:r>
          </a:p>
          <a:p>
            <a:r>
              <a:rPr lang="en-GB" dirty="0" smtClean="0"/>
              <a:t>John the Baptist tells soldiers to show repentance by doing their job righteously.  He does not tell them to lay down their arms.</a:t>
            </a:r>
          </a:p>
          <a:p>
            <a:r>
              <a:rPr lang="en-GB" dirty="0" smtClean="0"/>
              <a:t>Jesus does tell Peter to put up his sword, but he had earlier told them to bring swords with them.  He also said he could have asked God for 12 legions of angels.</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Augustine</a:t>
            </a:r>
            <a:endParaRPr lang="en-US" dirty="0"/>
          </a:p>
        </p:txBody>
      </p:sp>
      <p:sp>
        <p:nvSpPr>
          <p:cNvPr id="3" name="Content Placeholder 2"/>
          <p:cNvSpPr>
            <a:spLocks noGrp="1"/>
          </p:cNvSpPr>
          <p:nvPr>
            <p:ph idx="1"/>
          </p:nvPr>
        </p:nvSpPr>
        <p:spPr/>
        <p:txBody>
          <a:bodyPr/>
          <a:lstStyle/>
          <a:p>
            <a:r>
              <a:rPr lang="en-GB" sz="2800" dirty="0" smtClean="0"/>
              <a:t>Augustine witnessed the sack of Rome by Christian barbarians and agreed Christian pacifism had undermined Roman security.</a:t>
            </a:r>
          </a:p>
          <a:p>
            <a:r>
              <a:rPr lang="en-GB" sz="2800" dirty="0" smtClean="0"/>
              <a:t>He proposed the Just War theory:                     </a:t>
            </a:r>
          </a:p>
          <a:p>
            <a:r>
              <a:rPr lang="en-GB" sz="2800" dirty="0" smtClean="0"/>
              <a:t>No unnecessary violence</a:t>
            </a:r>
          </a:p>
          <a:p>
            <a:r>
              <a:rPr lang="en-GB" sz="2800" dirty="0" smtClean="0"/>
              <a:t>No needless destruction</a:t>
            </a:r>
          </a:p>
          <a:p>
            <a:r>
              <a:rPr lang="en-GB" sz="2800" dirty="0" smtClean="0"/>
              <a:t>No looting</a:t>
            </a:r>
          </a:p>
          <a:p>
            <a:r>
              <a:rPr lang="en-GB" sz="2800" dirty="0" smtClean="0"/>
              <a:t>No large-scale massacres</a:t>
            </a:r>
          </a:p>
          <a:p>
            <a:r>
              <a:rPr lang="en-GB" sz="2800" dirty="0" smtClean="0"/>
              <a:t>No acts of vengeance or reprisal.</a:t>
            </a:r>
            <a:endParaRPr lang="en-US" sz="2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395288" y="0"/>
            <a:ext cx="8229600" cy="1143000"/>
          </a:xfrm>
        </p:spPr>
        <p:txBody>
          <a:bodyPr/>
          <a:lstStyle/>
          <a:p>
            <a:r>
              <a:rPr lang="en-GB" sz="5400" b="1" smtClean="0"/>
              <a:t>Just War</a:t>
            </a:r>
          </a:p>
        </p:txBody>
      </p:sp>
      <p:sp>
        <p:nvSpPr>
          <p:cNvPr id="3" name="Content Placeholder 2"/>
          <p:cNvSpPr>
            <a:spLocks noGrp="1"/>
          </p:cNvSpPr>
          <p:nvPr>
            <p:ph idx="1"/>
          </p:nvPr>
        </p:nvSpPr>
        <p:spPr>
          <a:xfrm>
            <a:off x="0" y="765175"/>
            <a:ext cx="9144000" cy="6092825"/>
          </a:xfrm>
        </p:spPr>
        <p:txBody>
          <a:bodyPr rtlCol="0">
            <a:normAutofit fontScale="85000" lnSpcReduction="10000"/>
          </a:bodyPr>
          <a:lstStyle/>
          <a:p>
            <a:pPr fontAlgn="auto">
              <a:spcAft>
                <a:spcPts val="0"/>
              </a:spcAft>
              <a:buFont typeface="Arial" pitchFamily="34" charset="0"/>
              <a:buNone/>
              <a:defRPr/>
            </a:pPr>
            <a:r>
              <a:rPr lang="en-GB" dirty="0" smtClean="0"/>
              <a:t>Moral limits on:</a:t>
            </a:r>
          </a:p>
          <a:p>
            <a:pPr fontAlgn="auto">
              <a:spcAft>
                <a:spcPts val="0"/>
              </a:spcAft>
              <a:defRPr/>
            </a:pPr>
            <a:r>
              <a:rPr lang="en-GB" b="1" dirty="0" smtClean="0"/>
              <a:t>resort to war</a:t>
            </a:r>
            <a:r>
              <a:rPr lang="en-GB" dirty="0" smtClean="0"/>
              <a:t>, </a:t>
            </a:r>
            <a:r>
              <a:rPr lang="en-GB" i="1" dirty="0" smtClean="0"/>
              <a:t>(jus ad bellum)</a:t>
            </a:r>
            <a:r>
              <a:rPr lang="en-GB" dirty="0" smtClean="0"/>
              <a:t> </a:t>
            </a:r>
          </a:p>
          <a:p>
            <a:pPr fontAlgn="auto">
              <a:spcAft>
                <a:spcPts val="0"/>
              </a:spcAft>
              <a:defRPr/>
            </a:pPr>
            <a:r>
              <a:rPr lang="en-GB" b="1" dirty="0" smtClean="0"/>
              <a:t>conduct of war</a:t>
            </a:r>
            <a:r>
              <a:rPr lang="en-GB" i="1" dirty="0" smtClean="0"/>
              <a:t>(jus in </a:t>
            </a:r>
            <a:r>
              <a:rPr lang="en-GB" i="1" dirty="0" err="1" smtClean="0"/>
              <a:t>bello</a:t>
            </a:r>
            <a:r>
              <a:rPr lang="en-GB" i="1" dirty="0" smtClean="0"/>
              <a:t>) </a:t>
            </a:r>
          </a:p>
          <a:p>
            <a:pPr fontAlgn="auto">
              <a:spcAft>
                <a:spcPts val="0"/>
              </a:spcAft>
              <a:defRPr/>
            </a:pPr>
            <a:r>
              <a:rPr lang="en-GB" b="1" dirty="0" smtClean="0"/>
              <a:t>resolution of war </a:t>
            </a:r>
            <a:r>
              <a:rPr lang="en-GB" i="1" dirty="0" smtClean="0"/>
              <a:t>(jus post bellum) </a:t>
            </a:r>
            <a:r>
              <a:rPr lang="en-GB" sz="2800" i="1" dirty="0" smtClean="0"/>
              <a:t>- </a:t>
            </a:r>
            <a:r>
              <a:rPr lang="en-GB" sz="2800" dirty="0" smtClean="0"/>
              <a:t>e.g. having a careful exit strategy, making a fair treaty and so avoiding the injustice of something like the Treaty of Versailles which contributed to WWII.</a:t>
            </a:r>
          </a:p>
          <a:p>
            <a:pPr fontAlgn="auto">
              <a:spcAft>
                <a:spcPts val="0"/>
              </a:spcAft>
              <a:defRPr/>
            </a:pPr>
            <a:r>
              <a:rPr lang="en-GB" b="1" dirty="0" smtClean="0"/>
              <a:t>proportional response </a:t>
            </a:r>
          </a:p>
          <a:p>
            <a:pPr fontAlgn="auto">
              <a:spcAft>
                <a:spcPts val="0"/>
              </a:spcAft>
              <a:defRPr/>
            </a:pPr>
            <a:r>
              <a:rPr lang="en-GB" b="1" dirty="0" smtClean="0"/>
              <a:t>immunity for non-combatants</a:t>
            </a:r>
          </a:p>
          <a:p>
            <a:pPr fontAlgn="auto">
              <a:spcAft>
                <a:spcPts val="0"/>
              </a:spcAft>
              <a:defRPr/>
            </a:pPr>
            <a:r>
              <a:rPr lang="en-GB" b="1" dirty="0" smtClean="0"/>
              <a:t>not prolonged beyond reasonable hope of success</a:t>
            </a:r>
          </a:p>
          <a:p>
            <a:pPr fontAlgn="auto">
              <a:spcAft>
                <a:spcPts val="0"/>
              </a:spcAft>
              <a:defRPr/>
            </a:pPr>
            <a:r>
              <a:rPr lang="en-GB" b="1" dirty="0" smtClean="0"/>
              <a:t>legitimate authority, </a:t>
            </a:r>
            <a:r>
              <a:rPr lang="en-GB" dirty="0" smtClean="0"/>
              <a:t>like a UN resolution</a:t>
            </a:r>
          </a:p>
          <a:p>
            <a:pPr fontAlgn="auto">
              <a:spcAft>
                <a:spcPts val="0"/>
              </a:spcAft>
              <a:defRPr/>
            </a:pPr>
            <a:r>
              <a:rPr lang="en-GB" b="1" dirty="0" smtClean="0"/>
              <a:t>a just cause</a:t>
            </a:r>
            <a:endParaRPr lang="en-GB" dirty="0" smtClean="0"/>
          </a:p>
          <a:p>
            <a:pPr fontAlgn="auto">
              <a:spcAft>
                <a:spcPts val="0"/>
              </a:spcAft>
              <a:defRPr/>
            </a:pPr>
            <a:r>
              <a:rPr lang="en-GB" b="1" dirty="0" smtClean="0"/>
              <a:t> a right overall aim </a:t>
            </a:r>
          </a:p>
          <a:p>
            <a:pPr fontAlgn="auto">
              <a:spcAft>
                <a:spcPts val="0"/>
              </a:spcAft>
              <a:defRPr/>
            </a:pPr>
            <a:r>
              <a:rPr lang="en-GB" b="1" dirty="0" smtClean="0"/>
              <a:t>do more good than harm</a:t>
            </a:r>
          </a:p>
          <a:p>
            <a:pPr lvl="1" algn="ctr" fontAlgn="auto">
              <a:spcAft>
                <a:spcPts val="0"/>
              </a:spcAft>
              <a:buFont typeface="Arial" pitchFamily="34" charset="0"/>
              <a:buNone/>
              <a:defRPr/>
            </a:pPr>
            <a:r>
              <a:rPr lang="en-GB" dirty="0" smtClean="0"/>
              <a:t>NB - this would have applied to </a:t>
            </a:r>
            <a:r>
              <a:rPr lang="en-GB" dirty="0" err="1" smtClean="0"/>
              <a:t>herem</a:t>
            </a:r>
            <a:r>
              <a:rPr lang="en-GB" dirty="0" smtClean="0"/>
              <a:t> wars too.</a:t>
            </a:r>
            <a:endParaRPr lang="en-GB"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Recently</a:t>
            </a:r>
            <a:endParaRPr lang="en-US" dirty="0"/>
          </a:p>
        </p:txBody>
      </p:sp>
      <p:sp>
        <p:nvSpPr>
          <p:cNvPr id="3" name="Content Placeholder 2"/>
          <p:cNvSpPr>
            <a:spLocks noGrp="1"/>
          </p:cNvSpPr>
          <p:nvPr>
            <p:ph idx="1"/>
          </p:nvPr>
        </p:nvSpPr>
        <p:spPr/>
        <p:txBody>
          <a:bodyPr/>
          <a:lstStyle/>
          <a:p>
            <a:r>
              <a:rPr lang="en-GB" dirty="0" smtClean="0"/>
              <a:t>It is currently difficult to make the theory work.</a:t>
            </a:r>
          </a:p>
          <a:p>
            <a:r>
              <a:rPr lang="en-GB" dirty="0" smtClean="0"/>
              <a:t>1990-2001, 57 armed conflicts in 45 different places.  All but 3 were internal wars.</a:t>
            </a:r>
          </a:p>
          <a:p>
            <a:r>
              <a:rPr lang="en-GB" dirty="0" smtClean="0"/>
              <a:t>1945-1992, 30 armed conflicts with 20 million deaths.  29 of the conflicts were within state borders.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http://www.britishbattles.com/crimean-war/balaclava/charge-light-brigade.jpg"/>
          <p:cNvPicPr>
            <a:picLocks noChangeAspect="1" noChangeArrowheads="1"/>
          </p:cNvPicPr>
          <p:nvPr/>
        </p:nvPicPr>
        <p:blipFill>
          <a:blip r:embed="rId3" cstate="print"/>
          <a:srcRect/>
          <a:stretch>
            <a:fillRect/>
          </a:stretch>
        </p:blipFill>
        <p:spPr bwMode="auto">
          <a:xfrm>
            <a:off x="0" y="908050"/>
            <a:ext cx="10266363" cy="6049963"/>
          </a:xfrm>
          <a:prstGeom prst="rect">
            <a:avLst/>
          </a:prstGeom>
          <a:noFill/>
          <a:ln w="9525">
            <a:noFill/>
            <a:miter lim="800000"/>
            <a:headEnd/>
            <a:tailEnd/>
          </a:ln>
        </p:spPr>
      </p:pic>
      <p:sp>
        <p:nvSpPr>
          <p:cNvPr id="32770" name="Title 1"/>
          <p:cNvSpPr>
            <a:spLocks noGrp="1"/>
          </p:cNvSpPr>
          <p:nvPr>
            <p:ph type="title"/>
          </p:nvPr>
        </p:nvSpPr>
        <p:spPr>
          <a:xfrm>
            <a:off x="457200" y="0"/>
            <a:ext cx="8229600" cy="1916113"/>
          </a:xfrm>
        </p:spPr>
        <p:txBody>
          <a:bodyPr/>
          <a:lstStyle/>
          <a:p>
            <a:r>
              <a:rPr lang="en-GB" smtClean="0"/>
              <a:t>19</a:t>
            </a:r>
            <a:r>
              <a:rPr lang="en-GB" baseline="30000" smtClean="0"/>
              <a:t>th</a:t>
            </a:r>
            <a:r>
              <a:rPr lang="en-GB" smtClean="0"/>
              <a:t> Century </a:t>
            </a:r>
            <a:br>
              <a:rPr lang="en-GB" smtClean="0"/>
            </a:br>
            <a:endParaRPr lang="en-GB" smtClean="0"/>
          </a:p>
        </p:txBody>
      </p:sp>
      <p:sp>
        <p:nvSpPr>
          <p:cNvPr id="3" name="Content Placeholder 2"/>
          <p:cNvSpPr>
            <a:spLocks noGrp="1"/>
          </p:cNvSpPr>
          <p:nvPr>
            <p:ph idx="1"/>
          </p:nvPr>
        </p:nvSpPr>
        <p:spPr>
          <a:xfrm>
            <a:off x="457200" y="981075"/>
            <a:ext cx="8229600" cy="6264275"/>
          </a:xfrm>
        </p:spPr>
        <p:txBody>
          <a:bodyPr rtlCol="0">
            <a:noAutofit/>
          </a:bodyPr>
          <a:lstStyle/>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‘Forward the Light Brigade,</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Charge for the guns,’ he said</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Into the valley of death</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Rode the six hundred.</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 </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Theirs not to make reply</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Theirs not to reason why</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Theirs but to do and die</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Into the valley of Death</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Rode the six hundred</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 </a:t>
            </a:r>
          </a:p>
          <a:p>
            <a:pPr fontAlgn="auto">
              <a:spcAft>
                <a:spcPts val="0"/>
              </a:spcAft>
              <a:buFont typeface="Arial" pitchFamily="34" charset="0"/>
              <a:buNone/>
              <a:defRPr/>
            </a:pPr>
            <a:r>
              <a:rPr lang="en-GB" sz="1400" b="1" i="1" dirty="0">
                <a:solidFill>
                  <a:schemeClr val="bg1"/>
                </a:solidFill>
                <a:effectLst>
                  <a:outerShdw blurRad="38100" dist="38100" dir="2700000" algn="tl">
                    <a:srgbClr val="000000">
                      <a:alpha val="43137"/>
                    </a:srgbClr>
                  </a:outerShdw>
                </a:effectLst>
              </a:rPr>
              <a:t>[Canon to the right of them</a:t>
            </a:r>
            <a:endParaRPr lang="en-GB" sz="1400" b="1" dirty="0">
              <a:solidFill>
                <a:schemeClr val="bg1"/>
              </a:solidFill>
              <a:effectLst>
                <a:outerShdw blurRad="38100" dist="38100" dir="2700000" algn="tl">
                  <a:srgbClr val="000000">
                    <a:alpha val="43137"/>
                  </a:srgbClr>
                </a:outerShdw>
              </a:effectLst>
            </a:endParaRPr>
          </a:p>
          <a:p>
            <a:pPr fontAlgn="auto">
              <a:spcAft>
                <a:spcPts val="0"/>
              </a:spcAft>
              <a:buFont typeface="Arial" pitchFamily="34" charset="0"/>
              <a:buNone/>
              <a:defRPr/>
            </a:pPr>
            <a:r>
              <a:rPr lang="en-GB" sz="1400" b="1" i="1" dirty="0">
                <a:solidFill>
                  <a:schemeClr val="bg1"/>
                </a:solidFill>
                <a:effectLst>
                  <a:outerShdw blurRad="38100" dist="38100" dir="2700000" algn="tl">
                    <a:srgbClr val="000000">
                      <a:alpha val="43137"/>
                    </a:srgbClr>
                  </a:outerShdw>
                </a:effectLst>
              </a:rPr>
              <a:t>Canon to the left of them</a:t>
            </a:r>
            <a:endParaRPr lang="en-GB" sz="1400" b="1" dirty="0">
              <a:solidFill>
                <a:schemeClr val="bg1"/>
              </a:solidFill>
              <a:effectLst>
                <a:outerShdw blurRad="38100" dist="38100" dir="2700000" algn="tl">
                  <a:srgbClr val="000000">
                    <a:alpha val="43137"/>
                  </a:srgbClr>
                </a:outerShdw>
              </a:effectLst>
            </a:endParaRPr>
          </a:p>
          <a:p>
            <a:pPr fontAlgn="auto">
              <a:spcAft>
                <a:spcPts val="0"/>
              </a:spcAft>
              <a:buFont typeface="Arial" pitchFamily="34" charset="0"/>
              <a:buNone/>
              <a:defRPr/>
            </a:pPr>
            <a:r>
              <a:rPr lang="en-GB" sz="1400" b="1" i="1" dirty="0">
                <a:solidFill>
                  <a:schemeClr val="bg1"/>
                </a:solidFill>
                <a:effectLst>
                  <a:outerShdw blurRad="38100" dist="38100" dir="2700000" algn="tl">
                    <a:srgbClr val="000000">
                      <a:alpha val="43137"/>
                    </a:srgbClr>
                  </a:outerShdw>
                </a:effectLst>
              </a:rPr>
              <a:t>Canon in front of them</a:t>
            </a:r>
            <a:endParaRPr lang="en-GB" sz="1400" b="1" dirty="0">
              <a:solidFill>
                <a:schemeClr val="bg1"/>
              </a:solidFill>
              <a:effectLst>
                <a:outerShdw blurRad="38100" dist="38100" dir="2700000" algn="tl">
                  <a:srgbClr val="000000">
                    <a:alpha val="43137"/>
                  </a:srgbClr>
                </a:outerShdw>
              </a:effectLst>
            </a:endParaRPr>
          </a:p>
          <a:p>
            <a:pPr fontAlgn="auto">
              <a:spcAft>
                <a:spcPts val="0"/>
              </a:spcAft>
              <a:buFont typeface="Arial" pitchFamily="34" charset="0"/>
              <a:buNone/>
              <a:defRPr/>
            </a:pPr>
            <a:r>
              <a:rPr lang="en-GB" sz="1400" b="1" i="1" dirty="0">
                <a:solidFill>
                  <a:schemeClr val="bg1"/>
                </a:solidFill>
                <a:effectLst>
                  <a:outerShdw blurRad="38100" dist="38100" dir="2700000" algn="tl">
                    <a:srgbClr val="000000">
                      <a:alpha val="43137"/>
                    </a:srgbClr>
                  </a:outerShdw>
                </a:effectLst>
              </a:rPr>
              <a:t>Volleyed and thundered.]</a:t>
            </a:r>
            <a:endParaRPr lang="en-GB" sz="1400" b="1" dirty="0">
              <a:solidFill>
                <a:schemeClr val="bg1"/>
              </a:solidFill>
              <a:effectLst>
                <a:outerShdw blurRad="38100" dist="38100" dir="2700000" algn="tl">
                  <a:srgbClr val="000000">
                    <a:alpha val="43137"/>
                  </a:srgbClr>
                </a:outerShdw>
              </a:effectLst>
            </a:endParaRP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 </a:t>
            </a:r>
          </a:p>
          <a:p>
            <a:pPr fontAlgn="auto">
              <a:spcAft>
                <a:spcPts val="0"/>
              </a:spcAft>
              <a:defRPr/>
            </a:pPr>
            <a:endParaRPr lang="en-GB" sz="14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Christian Realism</a:t>
            </a:r>
            <a:endParaRPr lang="en-US" dirty="0"/>
          </a:p>
        </p:txBody>
      </p:sp>
      <p:sp>
        <p:nvSpPr>
          <p:cNvPr id="3" name="Content Placeholder 2"/>
          <p:cNvSpPr>
            <a:spLocks noGrp="1"/>
          </p:cNvSpPr>
          <p:nvPr>
            <p:ph idx="1"/>
          </p:nvPr>
        </p:nvSpPr>
        <p:spPr/>
        <p:txBody>
          <a:bodyPr/>
          <a:lstStyle/>
          <a:p>
            <a:r>
              <a:rPr lang="en-GB" sz="2400" dirty="0" smtClean="0"/>
              <a:t>Reinhold Niebuhr in 1940s-50s: a man-made kingdom of heaven is not possible because of the innately corrupt tendencies of society.  Power must be balanced by power.  Christians must balance evil power by using political power for good.</a:t>
            </a:r>
          </a:p>
          <a:p>
            <a:r>
              <a:rPr lang="en-GB" sz="2400" dirty="0" smtClean="0"/>
              <a:t>Niebuhr’s ‘emphasis on sin startled my generation brought up on optimistic convictions of human innocence and perfectibility.  But nothing had prepared us for Hitler and Stalin, the Holocaust, concentration camps and gulags.’  </a:t>
            </a:r>
            <a:r>
              <a:rPr lang="en-GB" sz="1800" dirty="0" err="1" smtClean="0"/>
              <a:t>Schelsinger</a:t>
            </a:r>
            <a:r>
              <a:rPr lang="en-GB" sz="1800" dirty="0" smtClean="0"/>
              <a:t>: New York Times, 2002</a:t>
            </a:r>
            <a:r>
              <a:rPr lang="en-GB" dirty="0" smtClean="0"/>
              <a:t> </a:t>
            </a:r>
          </a:p>
          <a:p>
            <a:pPr>
              <a:buNone/>
            </a:pP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US" dirty="0"/>
          </a:p>
        </p:txBody>
      </p:sp>
      <p:sp>
        <p:nvSpPr>
          <p:cNvPr id="3" name="Content Placeholder 2"/>
          <p:cNvSpPr>
            <a:spLocks noGrp="1"/>
          </p:cNvSpPr>
          <p:nvPr>
            <p:ph idx="1"/>
          </p:nvPr>
        </p:nvSpPr>
        <p:spPr/>
        <p:txBody>
          <a:bodyPr/>
          <a:lstStyle/>
          <a:p>
            <a:r>
              <a:rPr lang="en-GB" sz="2400" dirty="0" smtClean="0"/>
              <a:t>Adam and Eve brought us all under the wrath of God.  </a:t>
            </a:r>
          </a:p>
          <a:p>
            <a:r>
              <a:rPr lang="en-GB" sz="2400" dirty="0" smtClean="0"/>
              <a:t>God warned Adam that sin brings death.</a:t>
            </a:r>
          </a:p>
          <a:p>
            <a:r>
              <a:rPr lang="en-GB" sz="2400" dirty="0" smtClean="0"/>
              <a:t>‘Under the wrath’ means all are condemned to death, but God is merciful and allows man a measure of life.</a:t>
            </a:r>
          </a:p>
          <a:p>
            <a:r>
              <a:rPr lang="en-GB" sz="2400" dirty="0" smtClean="0"/>
              <a:t>God executed judgments on mankind – e.g. The Flood, Sodom, Canaanites.</a:t>
            </a:r>
          </a:p>
          <a:p>
            <a:r>
              <a:rPr lang="en-GB" sz="2400" dirty="0" smtClean="0"/>
              <a:t>These are pictures and warnings of final judgment.</a:t>
            </a:r>
          </a:p>
          <a:p>
            <a:r>
              <a:rPr lang="en-GB" sz="2400" dirty="0" err="1" smtClean="0"/>
              <a:t>Herem</a:t>
            </a:r>
            <a:r>
              <a:rPr lang="en-GB" sz="2400" dirty="0" smtClean="0"/>
              <a:t> reflects God’s holiness and justice, which cannot be separated from his love, mercy and long-suffering.</a:t>
            </a:r>
          </a:p>
          <a:p>
            <a:r>
              <a:rPr lang="en-GB" sz="2400" dirty="0" smtClean="0"/>
              <a:t>Jesus is both lamb and judge.</a:t>
            </a:r>
          </a:p>
          <a:p>
            <a:r>
              <a:rPr lang="en-GB" sz="2400" i="1" dirty="0" smtClean="0"/>
              <a:t>[NB War between Israel and its neighbours showed more mercy]</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2</a:t>
            </a:r>
            <a:endParaRPr lang="en-US" dirty="0"/>
          </a:p>
        </p:txBody>
      </p:sp>
      <p:sp>
        <p:nvSpPr>
          <p:cNvPr id="3" name="Content Placeholder 2"/>
          <p:cNvSpPr>
            <a:spLocks noGrp="1"/>
          </p:cNvSpPr>
          <p:nvPr>
            <p:ph idx="1"/>
          </p:nvPr>
        </p:nvSpPr>
        <p:spPr/>
        <p:txBody>
          <a:bodyPr/>
          <a:lstStyle/>
          <a:p>
            <a:r>
              <a:rPr lang="en-GB" dirty="0" smtClean="0"/>
              <a:t>God in the OT is a God who used war to execute judgment and who helped Israel defend itself against aggressors.</a:t>
            </a:r>
          </a:p>
          <a:p>
            <a:r>
              <a:rPr lang="en-GB" dirty="0" smtClean="0"/>
              <a:t>Jesus is compassionate, but most teaching on hell in NT is from Jesus.</a:t>
            </a:r>
          </a:p>
          <a:p>
            <a:r>
              <a:rPr lang="en-GB" dirty="0" smtClean="0"/>
              <a:t>NT teaches that Jesus will return with armies of angels, in glory, to judge the world.</a:t>
            </a:r>
          </a:p>
          <a:p>
            <a:r>
              <a:rPr lang="en-GB" dirty="0" smtClean="0"/>
              <a:t>In the end, the heavens and the earth will be destroyed and replaced.</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3</a:t>
            </a:r>
            <a:endParaRPr lang="en-US" dirty="0"/>
          </a:p>
        </p:txBody>
      </p:sp>
      <p:sp>
        <p:nvSpPr>
          <p:cNvPr id="3" name="Content Placeholder 2"/>
          <p:cNvSpPr>
            <a:spLocks noGrp="1"/>
          </p:cNvSpPr>
          <p:nvPr>
            <p:ph idx="1"/>
          </p:nvPr>
        </p:nvSpPr>
        <p:spPr/>
        <p:txBody>
          <a:bodyPr/>
          <a:lstStyle/>
          <a:p>
            <a:r>
              <a:rPr lang="en-GB" sz="2800" dirty="0" smtClean="0"/>
              <a:t>Jesus did not fight or kill, but allowed himself to be killed – and so changed the world.</a:t>
            </a:r>
          </a:p>
          <a:p>
            <a:r>
              <a:rPr lang="en-GB" sz="2800" dirty="0" smtClean="0"/>
              <a:t>Disciples modelled their behaviour on his.</a:t>
            </a:r>
          </a:p>
          <a:p>
            <a:r>
              <a:rPr lang="en-GB" sz="2800" dirty="0" smtClean="0"/>
              <a:t>Church warfare is spiritual warfare.</a:t>
            </a:r>
          </a:p>
          <a:p>
            <a:r>
              <a:rPr lang="en-GB" sz="2800" dirty="0" smtClean="0"/>
              <a:t>Most Christians now believe the Church may not take up arms in the name of Christ, but that Christians may fight for their country in a just war.</a:t>
            </a:r>
          </a:p>
          <a:p>
            <a:r>
              <a:rPr lang="en-GB" sz="2800" dirty="0" smtClean="0"/>
              <a:t>When Christ returns there will be war and probably a physical one.</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9275"/>
            <a:ext cx="8229600" cy="6308725"/>
          </a:xfrm>
        </p:spPr>
        <p:txBody>
          <a:bodyPr rtlCol="0">
            <a:normAutofit/>
          </a:bodyPr>
          <a:lstStyle/>
          <a:p>
            <a:pPr fontAlgn="auto">
              <a:spcAft>
                <a:spcPts val="0"/>
              </a:spcAft>
              <a:defRPr/>
            </a:pPr>
            <a:r>
              <a:rPr lang="en-GB" dirty="0" smtClean="0"/>
              <a:t>Christopher </a:t>
            </a:r>
            <a:r>
              <a:rPr lang="en-GB" dirty="0" err="1" smtClean="0"/>
              <a:t>Hitchens</a:t>
            </a:r>
            <a:r>
              <a:rPr lang="en-GB" dirty="0" smtClean="0"/>
              <a:t> who had personal experience of wars of religion in several countries: ‘</a:t>
            </a:r>
            <a:r>
              <a:rPr lang="en-GB" b="1" dirty="0" smtClean="0"/>
              <a:t>Religion poisons everything, it aggravates racial and cultural tensions and that religion makes arguments into cosmic battles.’</a:t>
            </a:r>
            <a:endParaRPr lang="en-GB" dirty="0" smtClean="0"/>
          </a:p>
          <a:p>
            <a:pPr fontAlgn="auto">
              <a:spcAft>
                <a:spcPts val="0"/>
              </a:spcAft>
              <a:buFont typeface="Arial" pitchFamily="34" charset="0"/>
              <a:buNone/>
              <a:defRPr/>
            </a:pPr>
            <a:r>
              <a:rPr lang="en-GB" dirty="0" smtClean="0"/>
              <a:t>	</a:t>
            </a:r>
            <a:r>
              <a:rPr lang="en-GB" sz="2800" dirty="0" smtClean="0"/>
              <a:t>(NB He overlooks the millions killed by totalitarian and atheist regimes in the last hundred years).</a:t>
            </a:r>
            <a:endParaRPr lang="en-GB" dirty="0" smtClean="0"/>
          </a:p>
          <a:p>
            <a:pPr fontAlgn="auto">
              <a:spcAft>
                <a:spcPts val="0"/>
              </a:spcAft>
              <a:defRPr/>
            </a:pPr>
            <a:r>
              <a:rPr lang="en-GB" b="1" dirty="0" smtClean="0"/>
              <a:t> </a:t>
            </a:r>
            <a:r>
              <a:rPr lang="en-GB" b="1" dirty="0" err="1" smtClean="0"/>
              <a:t>Alister</a:t>
            </a:r>
            <a:r>
              <a:rPr lang="en-GB" b="1" dirty="0" smtClean="0"/>
              <a:t> McGrath: ‘The greatest intolerance and violence of ... the 20</a:t>
            </a:r>
            <a:r>
              <a:rPr lang="en-GB" b="1" baseline="30000" dirty="0" smtClean="0"/>
              <a:t>th</a:t>
            </a:r>
            <a:r>
              <a:rPr lang="en-GB" b="1" dirty="0" smtClean="0"/>
              <a:t> century were practised by those who believed that religion caused intolerance and violence.’</a:t>
            </a:r>
            <a:endParaRPr lang="en-GB"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Christianity can still be politically powerful</a:t>
            </a:r>
            <a:endParaRPr lang="en-US" dirty="0"/>
          </a:p>
        </p:txBody>
      </p:sp>
      <p:sp>
        <p:nvSpPr>
          <p:cNvPr id="3" name="Content Placeholder 2"/>
          <p:cNvSpPr>
            <a:spLocks noGrp="1"/>
          </p:cNvSpPr>
          <p:nvPr>
            <p:ph idx="1"/>
          </p:nvPr>
        </p:nvSpPr>
        <p:spPr/>
        <p:txBody>
          <a:bodyPr/>
          <a:lstStyle/>
          <a:p>
            <a:r>
              <a:rPr lang="en-GB" sz="2400" dirty="0" smtClean="0"/>
              <a:t>Desmond Tutu and others avoided bloodshed in South Africa by working for reconciliation.</a:t>
            </a:r>
          </a:p>
          <a:p>
            <a:r>
              <a:rPr lang="en-GB" sz="2400" dirty="0" smtClean="0"/>
              <a:t>Totalitarian regimes have sometimes been undermined and brought down by Christians co-operating in large numbers to put the teachings of Christ into practice – to forgive and to do good. (</a:t>
            </a:r>
            <a:r>
              <a:rPr lang="en-GB" sz="2400" dirty="0" err="1" smtClean="0"/>
              <a:t>e.g</a:t>
            </a:r>
            <a:r>
              <a:rPr lang="en-GB" sz="2400" dirty="0" smtClean="0"/>
              <a:t> Polish Christians reacting to  the murder of </a:t>
            </a:r>
            <a:r>
              <a:rPr lang="en-GB" sz="2400" dirty="0" err="1" smtClean="0"/>
              <a:t>Jerzy</a:t>
            </a:r>
            <a:r>
              <a:rPr lang="en-GB" sz="2400" dirty="0" smtClean="0"/>
              <a:t> </a:t>
            </a:r>
            <a:r>
              <a:rPr lang="en-GB" sz="2400" dirty="0" err="1" smtClean="0"/>
              <a:t>Popieluszko</a:t>
            </a:r>
            <a:r>
              <a:rPr lang="en-GB" sz="2400" dirty="0" smtClean="0"/>
              <a:t>)</a:t>
            </a:r>
          </a:p>
          <a:p>
            <a:r>
              <a:rPr lang="en-GB" sz="2400" dirty="0" smtClean="0"/>
              <a:t>When Christians are involved in wars, they can pursue them righteously – as Augustine noticed the ‘unusual clemency’ of the Christian barbarians who sacked Rome.</a:t>
            </a:r>
            <a:endParaRPr lang="en-US"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2"/>
          <p:cNvSpPr>
            <a:spLocks noGrp="1"/>
          </p:cNvSpPr>
          <p:nvPr>
            <p:ph idx="1"/>
          </p:nvPr>
        </p:nvSpPr>
        <p:spPr>
          <a:xfrm>
            <a:off x="0" y="836613"/>
            <a:ext cx="9144000" cy="6021387"/>
          </a:xfrm>
        </p:spPr>
        <p:txBody>
          <a:bodyPr/>
          <a:lstStyle/>
          <a:p>
            <a:r>
              <a:rPr lang="en-GB" sz="4000" i="1" smtClean="0"/>
              <a:t>Are we remaking God in our image?  </a:t>
            </a:r>
          </a:p>
          <a:p>
            <a:r>
              <a:rPr lang="en-GB" sz="4000" i="1" smtClean="0"/>
              <a:t>Have we invented a God we are comfortable with?  </a:t>
            </a:r>
          </a:p>
          <a:p>
            <a:r>
              <a:rPr lang="en-GB" sz="4000" i="1" smtClean="0"/>
              <a:t>Here is the real God of our fear and worship, one who loves us utterly, who is compassionate and slow to anger, who does not desire the death of a sinner, but desires that all men come to repentance</a:t>
            </a:r>
            <a:endParaRPr lang="en-GB" sz="400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Bibliography</a:t>
            </a:r>
            <a:endParaRPr lang="en-US" dirty="0"/>
          </a:p>
        </p:txBody>
      </p:sp>
      <p:sp>
        <p:nvSpPr>
          <p:cNvPr id="3" name="Content Placeholder 2"/>
          <p:cNvSpPr>
            <a:spLocks noGrp="1"/>
          </p:cNvSpPr>
          <p:nvPr>
            <p:ph idx="1"/>
          </p:nvPr>
        </p:nvSpPr>
        <p:spPr>
          <a:xfrm>
            <a:off x="395536" y="1628800"/>
            <a:ext cx="8229600" cy="4525963"/>
          </a:xfrm>
        </p:spPr>
        <p:txBody>
          <a:bodyPr/>
          <a:lstStyle/>
          <a:p>
            <a:pPr>
              <a:buNone/>
            </a:pPr>
            <a:r>
              <a:rPr lang="en-GB" sz="2000" dirty="0" smtClean="0"/>
              <a:t>‘</a:t>
            </a:r>
            <a:r>
              <a:rPr lang="en-GB" sz="2000" i="1" dirty="0" smtClean="0"/>
              <a:t>City of God’, </a:t>
            </a:r>
            <a:r>
              <a:rPr lang="en-GB" sz="2000" dirty="0" smtClean="0"/>
              <a:t>Augustine, trans. JWC Wand, OUP: London, 1963</a:t>
            </a:r>
          </a:p>
          <a:p>
            <a:pPr>
              <a:buNone/>
            </a:pPr>
            <a:r>
              <a:rPr lang="en-GB" sz="2000" i="1" dirty="0" smtClean="0"/>
              <a:t>‘The reason for God</a:t>
            </a:r>
            <a:r>
              <a:rPr lang="en-GB" sz="2000" dirty="0" smtClean="0"/>
              <a:t>’, Timothy Keller, </a:t>
            </a:r>
            <a:r>
              <a:rPr lang="en-GB" sz="2000" dirty="0" err="1" smtClean="0"/>
              <a:t>Hodder</a:t>
            </a:r>
            <a:r>
              <a:rPr lang="en-GB" sz="2000" dirty="0" smtClean="0"/>
              <a:t> &amp; Stoughton: London, 2009</a:t>
            </a:r>
          </a:p>
          <a:p>
            <a:pPr>
              <a:buNone/>
            </a:pPr>
            <a:r>
              <a:rPr lang="en-GB" sz="2000" i="1" dirty="0" smtClean="0"/>
              <a:t>‘The Enigma of Evil’, </a:t>
            </a:r>
            <a:r>
              <a:rPr lang="en-GB" sz="2000" dirty="0" smtClean="0"/>
              <a:t>John W Wenham, </a:t>
            </a:r>
            <a:r>
              <a:rPr lang="en-GB" sz="2000" dirty="0" err="1" smtClean="0"/>
              <a:t>Zondervan</a:t>
            </a:r>
            <a:r>
              <a:rPr lang="en-GB" sz="2000" dirty="0" smtClean="0"/>
              <a:t>: Grand Rapids, 1985</a:t>
            </a:r>
          </a:p>
          <a:p>
            <a:pPr>
              <a:buNone/>
            </a:pPr>
            <a:r>
              <a:rPr lang="en-GB" sz="2000" i="1" dirty="0" smtClean="0"/>
              <a:t>‘Show Them No Mercy’, </a:t>
            </a:r>
            <a:r>
              <a:rPr lang="en-GB" sz="2000" dirty="0" smtClean="0"/>
              <a:t>ed. Stanley N Gundry, </a:t>
            </a:r>
            <a:r>
              <a:rPr lang="en-GB" sz="2000" dirty="0" err="1" smtClean="0"/>
              <a:t>Zondervan</a:t>
            </a:r>
            <a:r>
              <a:rPr lang="en-GB" sz="2000" dirty="0" smtClean="0"/>
              <a:t>: Grand Rapids, 2003.  </a:t>
            </a:r>
          </a:p>
          <a:p>
            <a:pPr>
              <a:buNone/>
            </a:pPr>
            <a:r>
              <a:rPr lang="en-GB" sz="2000" i="1" dirty="0" smtClean="0"/>
              <a:t>‘The Problem of War in the Old Testament’, </a:t>
            </a:r>
            <a:r>
              <a:rPr lang="en-GB" sz="2000" dirty="0" smtClean="0"/>
              <a:t>Peter C </a:t>
            </a:r>
            <a:r>
              <a:rPr lang="en-GB" sz="2000" dirty="0" err="1" smtClean="0"/>
              <a:t>Craigie</a:t>
            </a:r>
            <a:r>
              <a:rPr lang="en-GB" sz="2000" dirty="0" smtClean="0"/>
              <a:t>, </a:t>
            </a:r>
            <a:r>
              <a:rPr lang="en-GB" sz="2000" dirty="0" err="1" smtClean="0"/>
              <a:t>Eerdmans</a:t>
            </a:r>
            <a:r>
              <a:rPr lang="en-GB" sz="2000" dirty="0" smtClean="0"/>
              <a:t>: Grand Rapids, 1983</a:t>
            </a:r>
          </a:p>
          <a:p>
            <a:pPr>
              <a:buNone/>
            </a:pPr>
            <a:r>
              <a:rPr lang="en-GB" sz="2000" i="1" dirty="0" smtClean="0"/>
              <a:t>‘New Dictionary of Christian Ethics and Pastoral Theology’, </a:t>
            </a:r>
            <a:r>
              <a:rPr lang="en-GB" sz="2000" dirty="0" smtClean="0"/>
              <a:t>ed. David J Atkinson, David H Field, IVP: Leicester, 1995</a:t>
            </a:r>
          </a:p>
          <a:p>
            <a:pPr>
              <a:buNone/>
            </a:pPr>
            <a:r>
              <a:rPr lang="en-GB" sz="2000" i="1" dirty="0" smtClean="0"/>
              <a:t>‘New Dictionary of Biblical Theology, </a:t>
            </a:r>
            <a:r>
              <a:rPr lang="en-GB" sz="2000" dirty="0" smtClean="0"/>
              <a:t>ed. TD Alexander, Brian S </a:t>
            </a:r>
            <a:r>
              <a:rPr lang="en-GB" sz="2000" dirty="0" err="1" smtClean="0"/>
              <a:t>Rosner</a:t>
            </a:r>
            <a:r>
              <a:rPr lang="en-GB" sz="2000" dirty="0" smtClean="0"/>
              <a:t>,  IVP: Leicester, 2000.</a:t>
            </a:r>
          </a:p>
          <a:p>
            <a:pPr>
              <a:buNone/>
            </a:pPr>
            <a:r>
              <a:rPr lang="en-GB" sz="2000" i="1" dirty="0" smtClean="0"/>
              <a:t>‘A Textbook of Christian Ethics’, </a:t>
            </a:r>
            <a:r>
              <a:rPr lang="en-GB" sz="2000" dirty="0" smtClean="0"/>
              <a:t>Robin Gill, T&amp;T Clark</a:t>
            </a:r>
            <a:r>
              <a:rPr lang="en-GB" sz="2000" smtClean="0"/>
              <a:t>: Edinburgh, 1997</a:t>
            </a:r>
            <a:endParaRPr lang="en-GB" sz="2000" dirty="0" smtClean="0"/>
          </a:p>
          <a:p>
            <a:pPr>
              <a:buNone/>
            </a:pPr>
            <a:endParaRPr lang="en-GB" i="1"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http://www.britishbattles.com/crimean-war/balaclava/charge-light-brigade.jpg"/>
          <p:cNvPicPr>
            <a:picLocks noChangeAspect="1" noChangeArrowheads="1"/>
          </p:cNvPicPr>
          <p:nvPr/>
        </p:nvPicPr>
        <p:blipFill>
          <a:blip r:embed="rId3" cstate="print"/>
          <a:srcRect/>
          <a:stretch>
            <a:fillRect/>
          </a:stretch>
        </p:blipFill>
        <p:spPr bwMode="auto">
          <a:xfrm>
            <a:off x="0" y="908050"/>
            <a:ext cx="10266363" cy="6049963"/>
          </a:xfrm>
          <a:prstGeom prst="rect">
            <a:avLst/>
          </a:prstGeom>
          <a:noFill/>
          <a:ln w="9525">
            <a:noFill/>
            <a:miter lim="800000"/>
            <a:headEnd/>
            <a:tailEnd/>
          </a:ln>
        </p:spPr>
      </p:pic>
      <p:sp>
        <p:nvSpPr>
          <p:cNvPr id="33794" name="Title 1"/>
          <p:cNvSpPr>
            <a:spLocks noGrp="1"/>
          </p:cNvSpPr>
          <p:nvPr>
            <p:ph type="title"/>
          </p:nvPr>
        </p:nvSpPr>
        <p:spPr>
          <a:xfrm>
            <a:off x="457200" y="0"/>
            <a:ext cx="8229600" cy="1916113"/>
          </a:xfrm>
        </p:spPr>
        <p:txBody>
          <a:bodyPr/>
          <a:lstStyle/>
          <a:p>
            <a:r>
              <a:rPr lang="en-GB" smtClean="0"/>
              <a:t>19</a:t>
            </a:r>
            <a:r>
              <a:rPr lang="en-GB" baseline="30000" smtClean="0"/>
              <a:t>th</a:t>
            </a:r>
            <a:r>
              <a:rPr lang="en-GB" smtClean="0"/>
              <a:t> Century </a:t>
            </a:r>
            <a:br>
              <a:rPr lang="en-GB" smtClean="0"/>
            </a:br>
            <a:endParaRPr lang="en-GB" smtClean="0"/>
          </a:p>
        </p:txBody>
      </p:sp>
      <p:sp>
        <p:nvSpPr>
          <p:cNvPr id="3" name="Content Placeholder 2"/>
          <p:cNvSpPr>
            <a:spLocks noGrp="1"/>
          </p:cNvSpPr>
          <p:nvPr>
            <p:ph idx="1"/>
          </p:nvPr>
        </p:nvSpPr>
        <p:spPr>
          <a:xfrm>
            <a:off x="457200" y="981075"/>
            <a:ext cx="8229600" cy="6264275"/>
          </a:xfrm>
        </p:spPr>
        <p:txBody>
          <a:bodyPr rtlCol="0">
            <a:noAutofit/>
          </a:bodyPr>
          <a:lstStyle/>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‘Forward the Light Brigade,</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Charge for the guns,’ he said</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Into the valley of death</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Rode the six hundred.</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 </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Theirs not to make reply</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Theirs not to reason why</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Theirs but to do and die</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Into the valley of Death</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Rode the six hundred</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 </a:t>
            </a:r>
          </a:p>
          <a:p>
            <a:pPr fontAlgn="auto">
              <a:spcAft>
                <a:spcPts val="0"/>
              </a:spcAft>
              <a:buFont typeface="Arial" pitchFamily="34" charset="0"/>
              <a:buNone/>
              <a:defRPr/>
            </a:pPr>
            <a:r>
              <a:rPr lang="en-GB" sz="1400" b="1" i="1" dirty="0" smtClean="0">
                <a:solidFill>
                  <a:schemeClr val="bg1"/>
                </a:solidFill>
                <a:effectLst>
                  <a:outerShdw blurRad="38100" dist="38100" dir="2700000" algn="tl">
                    <a:srgbClr val="000000">
                      <a:alpha val="43137"/>
                    </a:srgbClr>
                  </a:outerShdw>
                </a:effectLst>
              </a:rPr>
              <a:t>Canon </a:t>
            </a:r>
            <a:r>
              <a:rPr lang="en-GB" sz="1400" b="1" i="1" dirty="0">
                <a:solidFill>
                  <a:schemeClr val="bg1"/>
                </a:solidFill>
                <a:effectLst>
                  <a:outerShdw blurRad="38100" dist="38100" dir="2700000" algn="tl">
                    <a:srgbClr val="000000">
                      <a:alpha val="43137"/>
                    </a:srgbClr>
                  </a:outerShdw>
                </a:effectLst>
              </a:rPr>
              <a:t>to the right of them</a:t>
            </a:r>
            <a:endParaRPr lang="en-GB" sz="1400" b="1" dirty="0">
              <a:solidFill>
                <a:schemeClr val="bg1"/>
              </a:solidFill>
              <a:effectLst>
                <a:outerShdw blurRad="38100" dist="38100" dir="2700000" algn="tl">
                  <a:srgbClr val="000000">
                    <a:alpha val="43137"/>
                  </a:srgbClr>
                </a:outerShdw>
              </a:effectLst>
            </a:endParaRPr>
          </a:p>
          <a:p>
            <a:pPr fontAlgn="auto">
              <a:spcAft>
                <a:spcPts val="0"/>
              </a:spcAft>
              <a:buFont typeface="Arial" pitchFamily="34" charset="0"/>
              <a:buNone/>
              <a:defRPr/>
            </a:pPr>
            <a:r>
              <a:rPr lang="en-GB" sz="1400" b="1" i="1" dirty="0">
                <a:solidFill>
                  <a:schemeClr val="bg1"/>
                </a:solidFill>
                <a:effectLst>
                  <a:outerShdw blurRad="38100" dist="38100" dir="2700000" algn="tl">
                    <a:srgbClr val="000000">
                      <a:alpha val="43137"/>
                    </a:srgbClr>
                  </a:outerShdw>
                </a:effectLst>
              </a:rPr>
              <a:t>Canon to the left of them</a:t>
            </a:r>
            <a:endParaRPr lang="en-GB" sz="1400" b="1" dirty="0">
              <a:solidFill>
                <a:schemeClr val="bg1"/>
              </a:solidFill>
              <a:effectLst>
                <a:outerShdw blurRad="38100" dist="38100" dir="2700000" algn="tl">
                  <a:srgbClr val="000000">
                    <a:alpha val="43137"/>
                  </a:srgbClr>
                </a:outerShdw>
              </a:effectLst>
            </a:endParaRPr>
          </a:p>
          <a:p>
            <a:pPr fontAlgn="auto">
              <a:spcAft>
                <a:spcPts val="0"/>
              </a:spcAft>
              <a:buFont typeface="Arial" pitchFamily="34" charset="0"/>
              <a:buNone/>
              <a:defRPr/>
            </a:pPr>
            <a:r>
              <a:rPr lang="en-GB" sz="1400" b="1" i="1" dirty="0">
                <a:solidFill>
                  <a:schemeClr val="bg1"/>
                </a:solidFill>
                <a:effectLst>
                  <a:outerShdw blurRad="38100" dist="38100" dir="2700000" algn="tl">
                    <a:srgbClr val="000000">
                      <a:alpha val="43137"/>
                    </a:srgbClr>
                  </a:outerShdw>
                </a:effectLst>
              </a:rPr>
              <a:t>Canon in front of them</a:t>
            </a:r>
            <a:endParaRPr lang="en-GB" sz="1400" b="1" dirty="0">
              <a:solidFill>
                <a:schemeClr val="bg1"/>
              </a:solidFill>
              <a:effectLst>
                <a:outerShdw blurRad="38100" dist="38100" dir="2700000" algn="tl">
                  <a:srgbClr val="000000">
                    <a:alpha val="43137"/>
                  </a:srgbClr>
                </a:outerShdw>
              </a:effectLst>
            </a:endParaRPr>
          </a:p>
          <a:p>
            <a:pPr fontAlgn="auto">
              <a:spcAft>
                <a:spcPts val="0"/>
              </a:spcAft>
              <a:buFont typeface="Arial" pitchFamily="34" charset="0"/>
              <a:buNone/>
              <a:defRPr/>
            </a:pPr>
            <a:r>
              <a:rPr lang="en-GB" sz="1400" b="1" i="1" dirty="0">
                <a:solidFill>
                  <a:schemeClr val="bg1"/>
                </a:solidFill>
                <a:effectLst>
                  <a:outerShdw blurRad="38100" dist="38100" dir="2700000" algn="tl">
                    <a:srgbClr val="000000">
                      <a:alpha val="43137"/>
                    </a:srgbClr>
                  </a:outerShdw>
                </a:effectLst>
              </a:rPr>
              <a:t>Volleyed and thundered</a:t>
            </a:r>
            <a:r>
              <a:rPr lang="en-GB" sz="1400" b="1" i="1" dirty="0" smtClean="0">
                <a:solidFill>
                  <a:schemeClr val="bg1"/>
                </a:solidFill>
                <a:effectLst>
                  <a:outerShdw blurRad="38100" dist="38100" dir="2700000" algn="tl">
                    <a:srgbClr val="000000">
                      <a:alpha val="43137"/>
                    </a:srgbClr>
                  </a:outerShdw>
                </a:effectLst>
              </a:rPr>
              <a:t>.</a:t>
            </a:r>
            <a:endParaRPr lang="en-GB" sz="1400" b="1" dirty="0">
              <a:solidFill>
                <a:schemeClr val="bg1"/>
              </a:solidFill>
              <a:effectLst>
                <a:outerShdw blurRad="38100" dist="38100" dir="2700000" algn="tl">
                  <a:srgbClr val="000000">
                    <a:alpha val="43137"/>
                  </a:srgbClr>
                </a:outerShdw>
              </a:effectLst>
            </a:endParaRP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 </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When can their glory fade</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O the wild charge they made!</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All the world wondered</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Honour the charge they made</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Honour the Light Brigade</a:t>
            </a:r>
          </a:p>
          <a:p>
            <a:pPr fontAlgn="auto">
              <a:spcAft>
                <a:spcPts val="0"/>
              </a:spcAft>
              <a:buFont typeface="Arial" pitchFamily="34" charset="0"/>
              <a:buNone/>
              <a:defRPr/>
            </a:pPr>
            <a:r>
              <a:rPr lang="en-GB" sz="1400" b="1" dirty="0">
                <a:solidFill>
                  <a:schemeClr val="bg1"/>
                </a:solidFill>
                <a:effectLst>
                  <a:outerShdw blurRad="38100" dist="38100" dir="2700000" algn="tl">
                    <a:srgbClr val="000000">
                      <a:alpha val="43137"/>
                    </a:srgbClr>
                  </a:outerShdw>
                </a:effectLst>
              </a:rPr>
              <a:t>Noble six hundred!</a:t>
            </a:r>
          </a:p>
          <a:p>
            <a:pPr fontAlgn="auto">
              <a:spcAft>
                <a:spcPts val="0"/>
              </a:spcAft>
              <a:defRPr/>
            </a:pPr>
            <a:endParaRPr lang="en-GB" sz="14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GB" smtClean="0"/>
              <a:t>20</a:t>
            </a:r>
            <a:r>
              <a:rPr lang="en-GB" baseline="30000" smtClean="0"/>
              <a:t>th</a:t>
            </a:r>
            <a:r>
              <a:rPr lang="en-GB" smtClean="0"/>
              <a:t> Century</a:t>
            </a:r>
          </a:p>
        </p:txBody>
      </p:sp>
      <p:sp>
        <p:nvSpPr>
          <p:cNvPr id="34818" name="Content Placeholder 2"/>
          <p:cNvSpPr>
            <a:spLocks noGrp="1"/>
          </p:cNvSpPr>
          <p:nvPr>
            <p:ph idx="1"/>
          </p:nvPr>
        </p:nvSpPr>
        <p:spPr/>
        <p:txBody>
          <a:bodyPr/>
          <a:lstStyle/>
          <a:p>
            <a:endParaRPr lang="en-GB" smtClean="0"/>
          </a:p>
        </p:txBody>
      </p:sp>
      <p:pic>
        <p:nvPicPr>
          <p:cNvPr id="34819" name="Picture 2" descr="http://t2.gstatic.com/images?q=tbn:ANd9GcSMOoyJdPIlWvLVd2R_vd2LepaOuYff6ZfemcbEk3NFDp9tWNo9mg"/>
          <p:cNvPicPr>
            <a:picLocks noChangeAspect="1" noChangeArrowheads="1"/>
          </p:cNvPicPr>
          <p:nvPr/>
        </p:nvPicPr>
        <p:blipFill>
          <a:blip r:embed="rId3" cstate="print"/>
          <a:srcRect/>
          <a:stretch>
            <a:fillRect/>
          </a:stretch>
        </p:blipFill>
        <p:spPr bwMode="auto">
          <a:xfrm>
            <a:off x="0" y="1412875"/>
            <a:ext cx="4427538" cy="2573338"/>
          </a:xfrm>
          <a:prstGeom prst="rect">
            <a:avLst/>
          </a:prstGeom>
          <a:noFill/>
          <a:ln w="9525">
            <a:noFill/>
            <a:miter lim="800000"/>
            <a:headEnd/>
            <a:tailEnd/>
          </a:ln>
        </p:spPr>
      </p:pic>
      <p:sp>
        <p:nvSpPr>
          <p:cNvPr id="34820" name="AutoShape 4" descr="data:image/jpg;base64,/9j/4AAQSkZJRgABAQAAAQABAAD/2wBDAAkGBwgHBgkIBwgKCgkLDRYPDQwMDRsUFRAWIB0iIiAdHx8kKDQsJCYxJx8fLT0tMTU3Ojo6Iys/RD84QzQ5Ojf/2wBDAQoKCg0MDRoPDxo3JR8lNzc3Nzc3Nzc3Nzc3Nzc3Nzc3Nzc3Nzc3Nzc3Nzc3Nzc3Nzc3Nzc3Nzc3Nzc3Nzc3Nzf/wAARCAB+AM4DASIAAhEBAxEB/8QAHAAAAgMBAQEBAAAAAAAAAAAABQYCAwQHAQAI/8QAPRAAAgECBQIEAwYEBQQDAQAAAQIDBBEABRIhMRNBBlFhcRQigSMykaGx8AdCwdEVM1JichZTsuFDgqLx/8QAFgEBAQEAAAAAAAAAAAAAAAAAAAEC/8QAFhEBAQEAAAAAAAAAAAAAAAAAABEB/9oADAMBAAIRAxEAPwDsLDFZuDti2TbjFRaxwHoxJcQDYA+PcymyvwhmVVTahKIwgZRfTrYKW+l+e2CiEHiLJZquWkp8xhkniBMioSdNjY7gW52xuiraWZl6FVTt5gSi/wBN8fnjMq6Kj8XyZlQu8NPNToxijk0h16YH6re29iO+Jw+KJJI0LsGK/wA3J/8A5gP0avzAMpBUi4IOxxIA+WOEZd43qaZh9tIhXsCd/wA8Onh7x3JW1MkMk5bRHru6jzt/XBHRLbY8OAMfiVDsUjb22xpXP4W+7GL/APK18AXF8e288Klb4krKFviStJLRlgCArK0YJsCTcgi5F9hbne2DtFnFJWU0cyto1jdWFypvYg27ggj6YDaT5Y+Y4ztW0wYXlAvwbG348Yu1o33XUj/kMB57Y83viQU2vbEWBwHjG3tgdLneVRTJBJWoZHNkRAzEnfyHoceeIqmTL8gzKtjUM8FLLIobg2UnHKMj8RLX5lRJNTl6lIixe+kKWBvYWtwFH42JwV1Zs7oh90TEeigD8yMW0VfFXGRY43UoATqIN7+2EuarndGWDQkhGzEXA9bXxZ/DGSpC5jHXz9SokkDxhgQWjW4LAHgXYfjgHkjfbjEGGPXawxWWJGCIt/THmof6ceHucRtcbHATv6WxG12J498eAHufzx81rXBwG9gNNsUsuLTiFt8BFU3+mI1FLFVU8tPUIHilQo6kXDAixB+mLQcS9sAi5Z/DPK4pq984HxyVEwaJNciBIxuFazXYgk7knj1OLJv4VeFZQTHTVcBP/aqm/RtWHa+PVOCubVH8HsqdtVPm2YREcB1jkH6DGSb+EtZHI8tBn8WojiWkK/8Ai5/THVrjjHw2GA5BJ4C8Z07aqavoZzbtOyf+S4G5jQ+N8kXq1uXzS08alnkp2EqgAbk6dwPe3GO4XJ8sK38Ua34LwJmrJ/mzR/Dp53kIQ2+hOCOPN4lrM4pBRB2cOLnQ33gNzf8ADBfJvGZoYDSVMrO8bMCS9zzxb0w2038MqPKsqgqxUztmVNF1Dx02spumnni4ve/f0wbl8OZT4v8ACdAtbEY3KI5nhCrJqUWN2Km4JvtgE0+OIZI2VS12W3H4YKw+InjolqZDDLHYXaKQMfX5edu+LqX+EOSU76vj80a5v/mRg9vJMBfFPhzJcknpcuXOs4i6h62n7OVI7/LexAJJ0k2B4U97AlMNH4nhdQyTruORJ/bF6+Jk0LIJ9LWuyg7bc/v2xxrMqSryrMamkppvjIYJWRZ47DqAG1wLn+uLKL4qWSJrsRqBKq3zKPOw3/tgjrdZ42poqV+tNFURH5HjID6r8gjyPGEuapXKszDrQrISSo6OkaR/pA2sB5b4ItQBHqmzShgeFGtG5RSfIG6gb8b4+mys1UsVXGyaf50a7ljck2N8UY8yrnnp0aYPTqGBEYkBd7G4Bthh8DZzUxy5vEg+LYlWRC4UK2+2rfsfxG2B+aZDl1aqpIrg2uNLkED0v35xiipIfDlHLJldcwQOFdZArgkm1iQARuf6nAN2YeOoaWGcTZdN8XD/AJlP1gDe1wQbG4I4te9jj1PGtPJRwTxUUrvJCJGTqgBSf5QbG9rcjzwhvFU5tVx1tfoCxRlWSM2Mo1agCfIH6/jgowdo7sANrXttb+mIGuDxnQsB8VS1cF9jYCQD8N/yxuh8R5LOQqZlTIx/lmYxH8GthNWjBjBWxva9za35Yy1lDJLt0QVA4Ug4DpwkDIGRgyne6m4Pscei524tjn+ReOcuoa2g8KihqRUCRafq3UKC7XBA5t848sPne9yu3bAFJANWIXtix10i/OKjbYkWvgPRiYxS0qKBdhbzx6s0bC4dSOL3wVaNPLGw/DHvBI3wrZzUQ1lRVvKVkp6BQsMdgweoZQ2sjvoUrbyJY8gY2ZPm5qclheaohmrjGRKYLhQwOkgX32IsT5++CCb11OpIEhYg2NlOIyZpAik6JdvQf3wFkcpAWZXKKLnSpYn2ABJ+mMdbUTS0FX8HHURyLH8skkLIqE3Gq7Wva1z+xiwG5M5kZSYKVohbZpu/YiwI/ZwmeNM0lrp8ppahS9M+YR1D3jIVUQcXOxBIYjvvydsZ8ryzLMviMlX4iWYgAdROmoWx2+c7nsd77jGGTJVzCtXM6cyT5UiR9HTMBEscfOpDuxuCb2tYjfbAOb+Jcwqo5HSJI4xbfp3135tck27EkD023xgyfOa6Cleio3ihSFS2qQBtCsfvX373sPQ+WM1StPLSSFZjIkM6xkQy3LNpv2I1CxJ8jb8B3+D1NLlzUGTVWS08XU6skrVjs7v6jSwtbt6YAlkvjCurqt6aSDNgiqbyyQrGhsbbEck3Ft+N/PGrNkp6yWGWZEkmqXMKGWIM5Rb6iCd7Wvb39RhaegzaljM0+dZbOG+UpCsgVV9dLx37+d/LG1J5o5zWVVZT1c7QdGGOmVYUgTm4DPvf5eD2GAtq5i+YmKmijjiCl3aNVB8gLeWx3GAOeZq9NXLTxPGz6GYqQutWNrbW98Fpw8qtU01R0Z2jEQIMTsPmvcAm2/HJwNz3KDKIczqH6ckCaWAswYnaxI9ffnAF8nkTMaNKyrp4xK/BUE7efvjXBLTUwZRKoBe9ye9vy2HfyxDK2SKnSNAAFFgAPfGbMMioq6UTyRlJL3LKefcceeA0yU8TszFfmB8/M3/piqWkieNUN7CxCmxF9rHf2GNqAbKCQoUKLn9+Qx70SSGW4vvx2wGMpK9P0hUzBNWuxbncm1+bX7XxmXLpIIxEj3j+6CwPNrnvzvgkLEDbffvjZWCE+Hlk+HhM6zWVzsRew1+uzBcAK1BYwLEr+H9MeiYG226+bd/3fEHB0WQ+18QjJ21EFrb22BOA5/4ig1+Kp3RFVh0mvqO3yDfbvjt+Ss8uSZdJUOZJGpYi7k3LMUFyT37453N4HHiLOJ6pc1aheNYgU6GrVGQRqB1De6sLf7fXDn4eH+FZZBltRWfEtTKUV2TpkqDtfc8bj1FsQe1niqOjYmWpBdbao0Goi/F/K/qe2Khns8n2klowTcMXGwPH5+2EPN5F8N0tHLJTS2qUYQOZI5Liw2axte3a1htgxkvxOa1SU8OuGCpidxMY9OkXBOm9iw+YWINt7c4ojF4xrqiESz12XUoQ6TE5QuSSLMDqIsB25/DGE+PqmKUs1XTtGs5HRRI2Lpb/AFX+Uetr4xP4KyWltFR5lX1BBBaUaEjBF9gQDf8AT1ON2WeE6A5grs0ph6mpoy2xtvb27H3wBS+cZzM1ckVXlsFRBfTHUatTaSAxTQRuLDf09Rgj4fymfLpzWOyK6hkC6QVZSxJNiBpBY3Pte+5wwQSKVZpIrk8M1vm8v0GBL1b5hmQoaWOR4EHUmkjUlDY/dJ7Df6/Q4IJ0+aKEPXEjya23EekEX27/AE/PFklfHImkpIQ1xY2/O/bHiU8oYXi+UD7pG5PkP33xiqpvgKSSepRroCAhNi7dh7k2xQJpPCuQUU8bUmUJI5OpjO+oou+4ubcny7H0uTnglndoq10koxJdYlVUuu9tVidXl288X5NGukz1q3eX53BH3WPp2tx9MC/EXjDw/k7lHqIqmdCbxU32rA9gbEKPqw9sADzrK4sly2bNWZzVQMssWgBmZgNKrciwUC1zYX3J9dfhunehMzVE1+ooKm9vl+8BbbcaiPphOz3x1mGbD4bL8vijhLX+eMVDsR6W0/keOcVpmnjuSP7GLMwhFx0qIILfRBiLHRs2hOYUUkCytCXsRIN7WIPn6YlAhhpooV+ZY0A1A7Ee2OXTz+NJGEc7ZupXezMV79/ri6lzuvSFI8wyo19ST8ssshRiPI253vvz+GBHRcw6kdBUsEddMDlT66SQfywLzcmXwiJDqIaGJixG5N15wntntT85/wCnYgV+Ukzk43f9U5otOwbJqNgPlIMrWG3cD2P4emFIZMsrIJVURSKbrfYi4+mCpZXA+ba2w88Ia+KM8R2jXLKKAIwDEq9kJNhc3GLo838R1hKa6SFtZQAxu/z6dWn7x3tgHiMgmwtx7/UeeLilOHIU732JLC4/LHKnymtdTLN4inKFTIWDSEaBYFue17dsZp8mEZYVOcz61YqwLad1F7bsb/L+e2BHVHcKSF4B+U+hxOZi1La1lCn8NjjkctFliXL5nVMe51g3NtXtxt/y2xVJQZSq60zSUkC5WRNyRY7H6/iCO18QdOpqunmiHTkQfLexcXGL3miK2M0am3JYfXHNMzpsqky7JDOGjU0rabC5a0jDew52H4+mMcdHkkykCoqYSi3XVECrbDtb1wHWIOkppKqKRdBdqabS+xD2KXt/vAH/ANzjRPS0cjhj0mO/3mvjkaVVflMSGhqoqikR9QCx2G9zY3F1Ox4PIuDjq+T175nlNLXQ3UzICQBY3Gxvb1wBTMKnKqJYpK0wIochT0tekkEbWUkXvb64w514hy6PKpnoZlqqhoiIaYOy677C4Nttx+ntnrfEUVDXzQTpmCaXteOjkdOLCxUEHi/14vhS8e57UVqxtlMs6xgCO7wtHa+3DC/8xFxbm3ljRjV/D6CqrqElQgpDcI3/AG2/mW3l3Av+A3w2S1FBks0VOmqoq6gaAAQtlvyfIX38z9NsmYTp4W8KvFl4RWooSqAgHW/Fz7sbk+pwhR5pLUZhDWyNqkY6yxPcr29ri2BHVMzzHoZdPOo2RCbEX7cfpirwlAIqFZCsgkmPUlEpuVJ5HJtzawwnNm/x2TVIaYxOIkZnW/ybjfvx7dsG8pzgx5VGyFnuqgs/3yL+vngh0nlEcd1AsPwPbCpmdYlbn1NQya+nTp8QxBspJuADv5G9uN8XJmkRgkiRgQAG0ltlNx+HbC5RSLP40mgkdWMyKNG17BRc8X49fPAOeaZbTZ5klRS1OnpTR/I99gw3DD2IvjlXg7wec+klkrZWhpYCYtEIsxk8r8WHfe/GOm+JMyOX5JVTRXuiBY1QXOokAWHfcjbAnLskqYMuplos6qqeFqdCI44gq3I3awIOo974BhjoPg6IQ0k8VEkSbaIVKhf+J5wuZnnk8709MmYRSuXVGMXLEta1rWX89+LAE4zZxNmmQ0qzVXiCqqupJojielD6msbD7xPPp5Yw5S9ZFlrT0kEDCSoDxtUAQiRWB1kKvBuB73bbATq6bNhAxppad68ygpDrsrw7KXI2I+Yg9+ALnCfX5lmceZVGXySo0tMWmaZkINgQ9hfe3vuRg+Ph4lMNBWSuYUkgamFkkEYkBKqSBsPe9r4C+PIKH4iknpaN6asrtVRMsh+dVuQLi9gTudvTE1cY5s1rp10S1cca1yl3O1owtxz2Nxb1sPTEGzWprQrTVLn4oaalI1sVUXsLAdyf0wY8H0FLVrPHW0sFQqR9QCRL7g27G554w3SRUNAsUtDlVBC4jMgZadbggr6eROIbrm1O1TW/azPUvJLGWYtqIL3Oi/aw/rjMaiPqSpHHIr6VC3b7sl/nPPlcA/phv8V1VJRwVMUcQGYTyMqODpEah2BYDsbDy5JwjU8fSlZ5G1bnfm+CjVJD8fJIlJS9Q63ZI+ooZlIsqi+1wdz/AOsb4PCWdHQ70EMDIEa806faaebWPc4zZHX0lFWQ1M8hSNXszFCdI38sNUtZT1QppaOdJoyWUtGDYHUnbz98AmZ5RyZYlOszIkjsCild2VdXzf8A6t6/TGGkCSfZSuFUpa6qCdl0/p+eJZ1LWZlnEzTMG6B6ceuwso4F/wB98RFPmFOYwI0MshAjCEEm/oNxgGKahpazLMuDVlQkkIkjQiJdLXlLfML7bkcX4wDjj+Jr2o6KYKvUWJJCTpYlvve2w+gwbyqCYxSU9cUWeOWRDZr2Nl2/HbC7SRGGr6KkKykMDuL2Nz68X+u2A2fB1NPLUU8y6ZY2aN7DYkC4I7nsRtuOOcPv8OWZfD7xyxuDHUuNr7AgHy9cB/CMUj+IEdXiZ+uimWRlLKALnSG5NtNiLEWP06TN1CQbtISP5Tb68HzwTQF6+lyqtlWo6vV6hRnipZnFzY7Mq2GzJceuEXxfUyVWYyVdM1RLTQTRzoZEdVVgCSBqtx7c23w/5pQzQwzVSAyNp+0VBYsoB4G9z6euEvN2izzLleGHXPCulnmqF3W17XG9/Kw7mxxQW8X1EdfkVQAQVKrJsfvC/Y457l8k0gdAWeQsNC+bcC2LaKqqbfAgyyxJG4VtJHyqhZtjbgAnGaJzDE3UjdLWZXA72BB9+D9cQGxmcOX5s9PSWeFEEEr3JEj/AM7D01ceg9cXDOXpHkpnnDKxvqQWAJHHa2FKSb7Q3BZWNzqNhjXFWl6ZI5g0iIdS78EA/wB8KpsyrODSzsHbXG66SSdh2v8ApghkVQKjxZR1a6WR1kBNzcEIQAPyOEGpNTTuqujxh0DqJFsWB4PsRjVl2cS0NVDONLdOQOBbi3/q4+uKjqvi5kqKCKnmnWKNpkDl9wV1KCpFje9wPLfGpp/EVk6EuSPDYFbwzR2FtrC9hhKnzkZhRztHOpLsHS916Z0ji3O63PHbDXRZ2gy6hC0bSK8QW8M0ZAIFjfUyntioF+K2zOSOmObwZSYVkHErAPuCbhrAcc34J42wHllWbMKqHMYZp5iUiRqcHUq8Gw23NxfjjBjxXUGvoI2jy+vSWCTWhnjVEU22Oq5U72sN73xDKozWywTkdJKqN0EKMVBYAki4tc79+N+NhgIZhSClzGB0qFjM0ZRo2X5qoAXCb8m3rhc8X1VNH4dy6ntLWzy3npqqRdLRRX+6f9TC1t/fyw0QxTGn+HyyaqmmeEPA1SbLEqEC4J/1XIuL+2Avi4UeYtLRFYsvpsrlKRygX1XAJAUedwTiBcyzNa/KIkmpHUtOrRusi6gQLfUYeI62XMchiqZI1WRFkjZUvYWUeeBnhLITUq1VUT/F0UJtToylFkfuWuLgL3Hf6YJ+FzTVC5jTVM/y/EXVidAbXcbDkA328tsF0ueLoyucyyEEKAbva4uXfvgXT0fxBsXGsmyrYnf1w4eJZYHSrOXVbJVUqxydB3Kh47EuCrbG976dz5bG2FinmWNqhYl4Q9MFraS1gN/TUfwwHuW5NLXV6ZbBNTzqX1TzJqPTUXuSLb87W2ucMWQUpkr8woKUCNaSZWCyHUQLjkjk7bjsdu2M/hPKJaSvatppYmSEhdPU2bYl9dxuFBHBtc998CZfEHwefVs+XOlWsv8AmSsgGsggkoDsBtsSDxe2A9z6nejrywWNklJdZYl0qx1FWB8yDY+fzd+cWZBSVc2df4hTSwvJTgExs12Y3sFUG29u44t+ObN6miqaFp6GheBpnEhJILM+oggAbW3HYcYjSZbLUBqmnqSssp0wqj/MzMbAWXceW+Io/T55Hl2dZotQ608tRIpSMvrKMbCxsNtidja1vbC1W0UldnKyxyx9ZyqlovkTqk2uN+CSCT2ucaKPwpUtCJnjAVlLWY6T9244vvqBX0JW9r4ODJ56OR53haXqAhAI2ZGjPKnYWLDSdW1rnzwGzw/DBSyLM+slARFE3ySIDu5uT8wJJIJvt3O1ihzQuSqVE0QuSW1pueLAXFvPk84ARKYJi9fTVMTqFGqHUNJAGm4+ne4HPvaJ6QsHo4lRmF5Oo5UE+mkj9Prih/rZZY4AYSzMTYm99Pvb+2FrPPD7s3x1AY4JWP2sSDT1jfsBbfn98noEnCaIqZTLf7zoQp25v58fgOe0lilJBkWNyCQ2mT5b33tf8OPPFZcqro5eotXlsmiqjctJpOpka/8AKWuRf/Se/nhcnLQxtCCSgawaxsxPJuR7fvnrGf5VSyhq1ZViqlGkzLYdUHi4vyOAfTCFn3w80YYBKaZ1veS/2g4BuQbcEbHEXAD4WQ0ktSilootHUcHgtsBY97jt64syWoijzaiepcpAlRG8hABsoYEkg4koq4YpKZepocqZIh/Na9uDcjft54lR1UNJNTyrSLPUxTFpY6hA0brawTRb3v8AS3GIo7/EyoSr8RPPSDWaeGNJ2WxFyTp49CAT7YWcvqIopXeqpxOHhkVAT8uoggMR3tufUgY21dZmU61tPIDHT1lQah4VUKNV7jTtew8httgc8NiF3ve1z+mCCdD0kocxm+LEU0EaPTxsSGlJcA2Ft9v2cFvCmex0tdFBVlDBILh3/wDibe304/HC8cuKQdeSRdIAOx3W52viuVeiRG6qjG2xWxtyPrgrqdRWQxQy0U1CnQlUrpjbSWv3FwPT8sL2S5hLkubQ5VmJLUUUqSwuI9WjfZrqNzc2J89uMYcoz1quCKjqSXmHywvrb5h2U3YD248vK+6tjnzCJY8yUxsv+VLIrFUP+6wuV2Fxf6G2KjRnvievfLs1pSjU9UlXE0LwvfTC24OtedwO++sjtgLn4mrK5YZ3EkqIvUYADXJYFmI9f6DG1JJMyy2fIqphHW/J05WuAyISdzvcWvb8d97j/ES1VHmldIS2hKgoLruWtff0wDp4co6vJssmgmkemWSIStJMQFgAJuR5G3nx5cDCd/j1RTZlP/09N0IHawdhZpPP1ANuOeN8WZxnGZ5pkZWskKw3tpW95W5+b/iDxa2997DAjJqOqeakIjUCZiY2IuLrudsKQ0U2c0NcepV5Tqq02ZnPUV14IJJ1Xt533798A6hXhzuppoZ3SylEsbMLb8+eD+StLT0sNTT5fqmmqXji69hHGVF2DHzsCOLbnztiVLl9LKxerldqmpR6eoEJAYSXJVxa99wCTtsV9yAOPLqymjqldnXrDphWa3VJOw8yDYknvbFWX5BWmJagRMfseqoNl1KG0OovyRxYdzbHRRlUKVCSzjosRGy9VrmN0OxTc2uTuo29ObkKajhYy9OFgL3LFjpve5YWI7km/mMIUnz5JBElpDBDTLI2gQkne6mOXfcryLAA37WODFBltQI1lhpIqOFyVWFgNegsGIF+V1EEXNxbte2GSny6gjqQyLGmj7rRbst9zv2uSb+d8fSUU9OzvTNJq021gj3AKnm3G3r22KFD6OmmpZZVjSpDOSzSFBckgA/Nbnje36YvhapuHkgdiW0qS38o7t7n088SXMJYLmSPrF7iL7IoWsOTvx6842x1KswQUwAIGxfgfW2CM0nVaO8kbTRk3ZF+UjfudvI7YwS0EhU/DU0OzcMShI7G4/Q/0wQCUExd1lm3urgSsfmte3PIuTbGkaVQdJiy8ai+r+/pgNHXiMvTRA+2+phfjy/f9w8jssrGlC6etolZAVUEW2sL3/8Ae9sEfh4jIVEUbMdgWHFt+98WCiFySSdFlClyVG/Ye+KhefJqqpmaUyqYQ1ljYWU7EHcfu3Fu2eo8PCSMTmEzKhLl0TQt7drnfyv/AGGGv4QzyTanOk2XSd7cDb8cYqynW4d3kdl+ZfnIA2sbW4uFt388FK0Hh9qbNqGeWBad1lSVYQVuACAX23te39z2HNldOhao6EXVncyKSjNqJBIuQNyd9vX1w11lDKsgrIqgoqsrzqBYyJc2W/cb/ve4+ky7VSwRirqNPTIFm0hQRYbDm1+5xAvxZAakyVFdKKSovqSnQMQQCdyDuO+21+O+MdbklPTgmmQmUOWeRgAo24uWsPP1uMNKU1J0pGELFEDdZjIbki3A4tzyf1x8MhFdlJq+sDGbX6iXYsCd/Ly/DAIgpDWCqy9Z1bS+uMazYA9M7J/Lcd772/24wVOURRGbrTmSREFl8yfUH35tx3w1UmRVGYZpXrDOsKBdQFzbSAoG1rXIFj6YKjwPAhkRqotUKARZbIAdxbuO+CueQZcyNaUBhqFulY/iQbDBn/GqicFKsu4FtDXBJUjbtz3v6++Lc1y6vWukp/ilKo6RqASBuBbt5Eb84ZYPBtBl2g5mDWuw4DsgAHO4t+/LAK05p6uEOTLDNHussim5/wBrHy8jbb2vjdSV9LmtO9DVIsddHOkjySsdLWFiW225AsNh7DEq7wnEZ/h6WpcOwJUEFVHzEEck9ufbEafwg71EcFZWXZZANai7ADgBv73tbbAWVNBIghrqkqtLSSuJKOLVqSPURq1Wsbixv3GNtORGhoMqplkkWVpqaoQWMT+WrSNh+YYnBSj8M0FOjSVslTUDphtJcW2B5sBe/UN/e3YYOQ5VGqOKeRowtrBQBpG3HPn7YAJS5PNOHavqGDOpEkcZLRhvcNcm+xJ8gb+RSnoaOnqC0cNMzui6iNQkNh/Mx9e364ItTuqWuATZSAdmG3O3lbEZaWeMaqdlVA+nSTbY29Pr/fFRCpko9IM6qrKTZdV23HzWuPI8eWI2WMxPGFSVraQCbuvcC/f3G1xj6l1VPzpJJ0r3+0Yk7i4Nh7Hv+uJUstMTKkSymVZOlZzddRBO3cDbAbeutOkiMsY1jVpUgEX9vf8ALFE2a0kCk1V3MpNndGPvcm/l54hNAFVZY5JI5m2FjcLt59/rj5aFlXVJLqYgNqIBIJsR2F+2ILhPBURE9UKLAGOwAI8/b3GMNWJmICkwxt/OiBrm3Av2xXLLFEwPTLCWxDbBgWNvpv5flidROISxnUPspRdN14uLg8eX7tgKoag0UjSACTUoEhj2If1FrW5/scR/xNekNXWIBOpunex+lge+/wDtxeaQxJHJNLIFdP8ALWQsBwNjsR2/Y3yzZeZ3t1nlv81qgB7exI98B//Z"/>
          <p:cNvSpPr>
            <a:spLocks noChangeAspect="1" noChangeArrowheads="1"/>
          </p:cNvSpPr>
          <p:nvPr/>
        </p:nvSpPr>
        <p:spPr bwMode="auto">
          <a:xfrm>
            <a:off x="77788" y="-485775"/>
            <a:ext cx="1533525" cy="942975"/>
          </a:xfrm>
          <a:prstGeom prst="rect">
            <a:avLst/>
          </a:prstGeom>
          <a:noFill/>
          <a:ln w="9525">
            <a:noFill/>
            <a:miter lim="800000"/>
            <a:headEnd/>
            <a:tailEnd/>
          </a:ln>
        </p:spPr>
        <p:txBody>
          <a:bodyPr/>
          <a:lstStyle/>
          <a:p>
            <a:endParaRPr lang="en-GB">
              <a:latin typeface="Calibri" pitchFamily="34" charset="0"/>
            </a:endParaRPr>
          </a:p>
        </p:txBody>
      </p:sp>
      <p:sp>
        <p:nvSpPr>
          <p:cNvPr id="34821" name="AutoShape 6" descr="data:image/jpg;base64,/9j/4AAQSkZJRgABAQAAAQABAAD/2wBDAAkGBwgHBgkIBwgKCgkLDRYPDQwMDRsUFRAWIB0iIiAdHx8kKDQsJCYxJx8fLT0tMTU3Ojo6Iys/RD84QzQ5Ojf/2wBDAQoKCg0MDRoPDxo3JR8lNzc3Nzc3Nzc3Nzc3Nzc3Nzc3Nzc3Nzc3Nzc3Nzc3Nzc3Nzc3Nzc3Nzc3Nzc3Nzc3Nzf/wAARCAB+AM4DASIAAhEBAxEB/8QAHAAAAgMBAQEBAAAAAAAAAAAABQYCAwQHAQAI/8QAPRAAAgECBQIEAwYEBQQDAQAAAQIDBBEABRIhMRNBBlFhcRQigSMykaGx8AdCwdEVM1JichZTsuFDgqLx/8QAFgEBAQEAAAAAAAAAAAAAAAAAAAEC/8QAFhEBAQEAAAAAAAAAAAAAAAAAABEB/9oADAMBAAIRAxEAPwDsLDFZuDti2TbjFRaxwHoxJcQDYA+PcymyvwhmVVTahKIwgZRfTrYKW+l+e2CiEHiLJZquWkp8xhkniBMioSdNjY7gW52xuiraWZl6FVTt5gSi/wBN8fnjMq6Kj8XyZlQu8NPNToxijk0h16YH6re29iO+Jw+KJJI0LsGK/wA3J/8A5gP0avzAMpBUi4IOxxIA+WOEZd43qaZh9tIhXsCd/wA8Onh7x3JW1MkMk5bRHru6jzt/XBHRLbY8OAMfiVDsUjb22xpXP4W+7GL/APK18AXF8e288Klb4krKFviStJLRlgCArK0YJsCTcgi5F9hbne2DtFnFJWU0cyto1jdWFypvYg27ggj6YDaT5Y+Y4ztW0wYXlAvwbG348Yu1o33XUj/kMB57Y83viQU2vbEWBwHjG3tgdLneVRTJBJWoZHNkRAzEnfyHoceeIqmTL8gzKtjUM8FLLIobg2UnHKMj8RLX5lRJNTl6lIixe+kKWBvYWtwFH42JwV1Zs7oh90TEeigD8yMW0VfFXGRY43UoATqIN7+2EuarndGWDQkhGzEXA9bXxZ/DGSpC5jHXz9SokkDxhgQWjW4LAHgXYfjgHkjfbjEGGPXawxWWJGCIt/THmof6ceHucRtcbHATv6WxG12J498eAHufzx81rXBwG9gNNsUsuLTiFt8BFU3+mI1FLFVU8tPUIHilQo6kXDAixB+mLQcS9sAi5Z/DPK4pq984HxyVEwaJNciBIxuFazXYgk7knj1OLJv4VeFZQTHTVcBP/aqm/RtWHa+PVOCubVH8HsqdtVPm2YREcB1jkH6DGSb+EtZHI8tBn8WojiWkK/8Ai5/THVrjjHw2GA5BJ4C8Z07aqavoZzbtOyf+S4G5jQ+N8kXq1uXzS08alnkp2EqgAbk6dwPe3GO4XJ8sK38Ua34LwJmrJ/mzR/Dp53kIQ2+hOCOPN4lrM4pBRB2cOLnQ33gNzf8ADBfJvGZoYDSVMrO8bMCS9zzxb0w2038MqPKsqgqxUztmVNF1Dx02spumnni4ve/f0wbl8OZT4v8ACdAtbEY3KI5nhCrJqUWN2Km4JvtgE0+OIZI2VS12W3H4YKw+InjolqZDDLHYXaKQMfX5edu+LqX+EOSU76vj80a5v/mRg9vJMBfFPhzJcknpcuXOs4i6h62n7OVI7/LexAJJ0k2B4U97AlMNH4nhdQyTruORJ/bF6+Jk0LIJ9LWuyg7bc/v2xxrMqSryrMamkppvjIYJWRZ47DqAG1wLn+uLKL4qWSJrsRqBKq3zKPOw3/tgjrdZ42poqV+tNFURH5HjID6r8gjyPGEuapXKszDrQrISSo6OkaR/pA2sB5b4ItQBHqmzShgeFGtG5RSfIG6gb8b4+mys1UsVXGyaf50a7ljck2N8UY8yrnnp0aYPTqGBEYkBd7G4Bthh8DZzUxy5vEg+LYlWRC4UK2+2rfsfxG2B+aZDl1aqpIrg2uNLkED0v35xiipIfDlHLJldcwQOFdZArgkm1iQARuf6nAN2YeOoaWGcTZdN8XD/AJlP1gDe1wQbG4I4te9jj1PGtPJRwTxUUrvJCJGTqgBSf5QbG9rcjzwhvFU5tVx1tfoCxRlWSM2Mo1agCfIH6/jgowdo7sANrXttb+mIGuDxnQsB8VS1cF9jYCQD8N/yxuh8R5LOQqZlTIx/lmYxH8GthNWjBjBWxva9za35Yy1lDJLt0QVA4Ug4DpwkDIGRgyne6m4Pscei524tjn+ReOcuoa2g8KihqRUCRafq3UKC7XBA5t848sPne9yu3bAFJANWIXtix10i/OKjbYkWvgPRiYxS0qKBdhbzx6s0bC4dSOL3wVaNPLGw/DHvBI3wrZzUQ1lRVvKVkp6BQsMdgweoZQ2sjvoUrbyJY8gY2ZPm5qclheaohmrjGRKYLhQwOkgX32IsT5++CCb11OpIEhYg2NlOIyZpAik6JdvQf3wFkcpAWZXKKLnSpYn2ABJ+mMdbUTS0FX8HHURyLH8skkLIqE3Gq7Wva1z+xiwG5M5kZSYKVohbZpu/YiwI/ZwmeNM0lrp8ppahS9M+YR1D3jIVUQcXOxBIYjvvydsZ8ryzLMviMlX4iWYgAdROmoWx2+c7nsd77jGGTJVzCtXM6cyT5UiR9HTMBEscfOpDuxuCb2tYjfbAOb+Jcwqo5HSJI4xbfp3135tck27EkD023xgyfOa6Cleio3ihSFS2qQBtCsfvX373sPQ+WM1StPLSSFZjIkM6xkQy3LNpv2I1CxJ8jb8B3+D1NLlzUGTVWS08XU6skrVjs7v6jSwtbt6YAlkvjCurqt6aSDNgiqbyyQrGhsbbEck3Ft+N/PGrNkp6yWGWZEkmqXMKGWIM5Rb6iCd7Wvb39RhaegzaljM0+dZbOG+UpCsgVV9dLx37+d/LG1J5o5zWVVZT1c7QdGGOmVYUgTm4DPvf5eD2GAtq5i+YmKmijjiCl3aNVB8gLeWx3GAOeZq9NXLTxPGz6GYqQutWNrbW98Fpw8qtU01R0Z2jEQIMTsPmvcAm2/HJwNz3KDKIczqH6ckCaWAswYnaxI9ffnAF8nkTMaNKyrp4xK/BUE7efvjXBLTUwZRKoBe9ye9vy2HfyxDK2SKnSNAAFFgAPfGbMMioq6UTyRlJL3LKefcceeA0yU8TszFfmB8/M3/piqWkieNUN7CxCmxF9rHf2GNqAbKCQoUKLn9+Qx70SSGW4vvx2wGMpK9P0hUzBNWuxbncm1+bX7XxmXLpIIxEj3j+6CwPNrnvzvgkLEDbffvjZWCE+Hlk+HhM6zWVzsRew1+uzBcAK1BYwLEr+H9MeiYG226+bd/3fEHB0WQ+18QjJ21EFrb22BOA5/4ig1+Kp3RFVh0mvqO3yDfbvjt+Ss8uSZdJUOZJGpYi7k3LMUFyT37453N4HHiLOJ6pc1aheNYgU6GrVGQRqB1De6sLf7fXDn4eH+FZZBltRWfEtTKUV2TpkqDtfc8bj1FsQe1niqOjYmWpBdbao0Goi/F/K/qe2Khns8n2klowTcMXGwPH5+2EPN5F8N0tHLJTS2qUYQOZI5Liw2axte3a1htgxkvxOa1SU8OuGCpidxMY9OkXBOm9iw+YWINt7c4ojF4xrqiESz12XUoQ6TE5QuSSLMDqIsB25/DGE+PqmKUs1XTtGs5HRRI2Lpb/AFX+Uetr4xP4KyWltFR5lX1BBBaUaEjBF9gQDf8AT1ON2WeE6A5grs0ph6mpoy2xtvb27H3wBS+cZzM1ckVXlsFRBfTHUatTaSAxTQRuLDf09Rgj4fymfLpzWOyK6hkC6QVZSxJNiBpBY3Pte+5wwQSKVZpIrk8M1vm8v0GBL1b5hmQoaWOR4EHUmkjUlDY/dJ7Df6/Q4IJ0+aKEPXEjya23EekEX27/AE/PFklfHImkpIQ1xY2/O/bHiU8oYXi+UD7pG5PkP33xiqpvgKSSepRroCAhNi7dh7k2xQJpPCuQUU8bUmUJI5OpjO+oou+4ubcny7H0uTnglndoq10koxJdYlVUuu9tVidXl288X5NGukz1q3eX53BH3WPp2tx9MC/EXjDw/k7lHqIqmdCbxU32rA9gbEKPqw9sADzrK4sly2bNWZzVQMssWgBmZgNKrciwUC1zYX3J9dfhunehMzVE1+ooKm9vl+8BbbcaiPphOz3x1mGbD4bL8vijhLX+eMVDsR6W0/keOcVpmnjuSP7GLMwhFx0qIILfRBiLHRs2hOYUUkCytCXsRIN7WIPn6YlAhhpooV+ZY0A1A7Ee2OXTz+NJGEc7ZupXezMV79/ri6lzuvSFI8wyo19ST8ssshRiPI253vvz+GBHRcw6kdBUsEddMDlT66SQfywLzcmXwiJDqIaGJixG5N15wntntT85/wCnYgV+Ukzk43f9U5otOwbJqNgPlIMrWG3cD2P4emFIZMsrIJVURSKbrfYi4+mCpZXA+ba2w88Ia+KM8R2jXLKKAIwDEq9kJNhc3GLo838R1hKa6SFtZQAxu/z6dWn7x3tgHiMgmwtx7/UeeLilOHIU732JLC4/LHKnymtdTLN4inKFTIWDSEaBYFue17dsZp8mEZYVOcz61YqwLad1F7bsb/L+e2BHVHcKSF4B+U+hxOZi1La1lCn8NjjkctFliXL5nVMe51g3NtXtxt/y2xVJQZSq60zSUkC5WRNyRY7H6/iCO18QdOpqunmiHTkQfLexcXGL3miK2M0am3JYfXHNMzpsqky7JDOGjU0rabC5a0jDew52H4+mMcdHkkykCoqYSi3XVECrbDtb1wHWIOkppKqKRdBdqabS+xD2KXt/vAH/ANzjRPS0cjhj0mO/3mvjkaVVflMSGhqoqikR9QCx2G9zY3F1Ox4PIuDjq+T175nlNLXQ3UzICQBY3Gxvb1wBTMKnKqJYpK0wIochT0tekkEbWUkXvb64w514hy6PKpnoZlqqhoiIaYOy677C4Nttx+ntnrfEUVDXzQTpmCaXteOjkdOLCxUEHi/14vhS8e57UVqxtlMs6xgCO7wtHa+3DC/8xFxbm3ljRjV/D6CqrqElQgpDcI3/AG2/mW3l3Av+A3w2S1FBks0VOmqoq6gaAAQtlvyfIX38z9NsmYTp4W8KvFl4RWooSqAgHW/Fz7sbk+pwhR5pLUZhDWyNqkY6yxPcr29ri2BHVMzzHoZdPOo2RCbEX7cfpirwlAIqFZCsgkmPUlEpuVJ5HJtzawwnNm/x2TVIaYxOIkZnW/ybjfvx7dsG8pzgx5VGyFnuqgs/3yL+vngh0nlEcd1AsPwPbCpmdYlbn1NQya+nTp8QxBspJuADv5G9uN8XJmkRgkiRgQAG0ltlNx+HbC5RSLP40mgkdWMyKNG17BRc8X49fPAOeaZbTZ5klRS1OnpTR/I99gw3DD2IvjlXg7wec+klkrZWhpYCYtEIsxk8r8WHfe/GOm+JMyOX5JVTRXuiBY1QXOokAWHfcjbAnLskqYMuplos6qqeFqdCI44gq3I3awIOo974BhjoPg6IQ0k8VEkSbaIVKhf+J5wuZnnk8709MmYRSuXVGMXLEta1rWX89+LAE4zZxNmmQ0qzVXiCqqupJojielD6msbD7xPPp5Yw5S9ZFlrT0kEDCSoDxtUAQiRWB1kKvBuB73bbATq6bNhAxppad68ygpDrsrw7KXI2I+Yg9+ALnCfX5lmceZVGXySo0tMWmaZkINgQ9hfe3vuRg+Ph4lMNBWSuYUkgamFkkEYkBKqSBsPe9r4C+PIKH4iknpaN6asrtVRMsh+dVuQLi9gTudvTE1cY5s1rp10S1cca1yl3O1owtxz2Nxb1sPTEGzWprQrTVLn4oaalI1sVUXsLAdyf0wY8H0FLVrPHW0sFQqR9QCRL7g27G554w3SRUNAsUtDlVBC4jMgZadbggr6eROIbrm1O1TW/azPUvJLGWYtqIL3Oi/aw/rjMaiPqSpHHIr6VC3b7sl/nPPlcA/phv8V1VJRwVMUcQGYTyMqODpEah2BYDsbDy5JwjU8fSlZ5G1bnfm+CjVJD8fJIlJS9Q63ZI+ooZlIsqi+1wdz/AOsb4PCWdHQ70EMDIEa806faaebWPc4zZHX0lFWQ1M8hSNXszFCdI38sNUtZT1QppaOdJoyWUtGDYHUnbz98AmZ5RyZYlOszIkjsCild2VdXzf8A6t6/TGGkCSfZSuFUpa6qCdl0/p+eJZ1LWZlnEzTMG6B6ceuwso4F/wB98RFPmFOYwI0MshAjCEEm/oNxgGKahpazLMuDVlQkkIkjQiJdLXlLfML7bkcX4wDjj+Jr2o6KYKvUWJJCTpYlvve2w+gwbyqCYxSU9cUWeOWRDZr2Nl2/HbC7SRGGr6KkKykMDuL2Nz68X+u2A2fB1NPLUU8y6ZY2aN7DYkC4I7nsRtuOOcPv8OWZfD7xyxuDHUuNr7AgHy9cB/CMUj+IEdXiZ+uimWRlLKALnSG5NtNiLEWP06TN1CQbtISP5Tb68HzwTQF6+lyqtlWo6vV6hRnipZnFzY7Mq2GzJceuEXxfUyVWYyVdM1RLTQTRzoZEdVVgCSBqtx7c23w/5pQzQwzVSAyNp+0VBYsoB4G9z6euEvN2izzLleGHXPCulnmqF3W17XG9/Kw7mxxQW8X1EdfkVQAQVKrJsfvC/Y457l8k0gdAWeQsNC+bcC2LaKqqbfAgyyxJG4VtJHyqhZtjbgAnGaJzDE3UjdLWZXA72BB9+D9cQGxmcOX5s9PSWeFEEEr3JEj/AM7D01ceg9cXDOXpHkpnnDKxvqQWAJHHa2FKSb7Q3BZWNzqNhjXFWl6ZI5g0iIdS78EA/wB8KpsyrODSzsHbXG66SSdh2v8ApghkVQKjxZR1a6WR1kBNzcEIQAPyOEGpNTTuqujxh0DqJFsWB4PsRjVl2cS0NVDONLdOQOBbi3/q4+uKjqvi5kqKCKnmnWKNpkDl9wV1KCpFje9wPLfGpp/EVk6EuSPDYFbwzR2FtrC9hhKnzkZhRztHOpLsHS916Z0ji3O63PHbDXRZ2gy6hC0bSK8QW8M0ZAIFjfUyntioF+K2zOSOmObwZSYVkHErAPuCbhrAcc34J42wHllWbMKqHMYZp5iUiRqcHUq8Gw23NxfjjBjxXUGvoI2jy+vSWCTWhnjVEU22Oq5U72sN73xDKozWywTkdJKqN0EKMVBYAki4tc79+N+NhgIZhSClzGB0qFjM0ZRo2X5qoAXCb8m3rhc8X1VNH4dy6ntLWzy3npqqRdLRRX+6f9TC1t/fyw0QxTGn+HyyaqmmeEPA1SbLEqEC4J/1XIuL+2Avi4UeYtLRFYsvpsrlKRygX1XAJAUedwTiBcyzNa/KIkmpHUtOrRusi6gQLfUYeI62XMchiqZI1WRFkjZUvYWUeeBnhLITUq1VUT/F0UJtToylFkfuWuLgL3Hf6YJ+FzTVC5jTVM/y/EXVidAbXcbDkA328tsF0ueLoyucyyEEKAbva4uXfvgXT0fxBsXGsmyrYnf1w4eJZYHSrOXVbJVUqxydB3Kh47EuCrbG976dz5bG2FinmWNqhYl4Q9MFraS1gN/TUfwwHuW5NLXV6ZbBNTzqX1TzJqPTUXuSLb87W2ucMWQUpkr8woKUCNaSZWCyHUQLjkjk7bjsdu2M/hPKJaSvatppYmSEhdPU2bYl9dxuFBHBtc998CZfEHwefVs+XOlWsv8AmSsgGsggkoDsBtsSDxe2A9z6nejrywWNklJdZYl0qx1FWB8yDY+fzd+cWZBSVc2df4hTSwvJTgExs12Y3sFUG29u44t+ObN6miqaFp6GheBpnEhJILM+oggAbW3HYcYjSZbLUBqmnqSssp0wqj/MzMbAWXceW+Io/T55Hl2dZotQ608tRIpSMvrKMbCxsNtidja1vbC1W0UldnKyxyx9ZyqlovkTqk2uN+CSCT2ucaKPwpUtCJnjAVlLWY6T9244vvqBX0JW9r4ODJ56OR53haXqAhAI2ZGjPKnYWLDSdW1rnzwGzw/DBSyLM+slARFE3ySIDu5uT8wJJIJvt3O1ihzQuSqVE0QuSW1pueLAXFvPk84ARKYJi9fTVMTqFGqHUNJAGm4+ne4HPvaJ6QsHo4lRmF5Oo5UE+mkj9Prih/rZZY4AYSzMTYm99Pvb+2FrPPD7s3x1AY4JWP2sSDT1jfsBbfn98noEnCaIqZTLf7zoQp25v58fgOe0lilJBkWNyCQ2mT5b33tf8OPPFZcqro5eotXlsmiqjctJpOpka/8AKWuRf/Se/nhcnLQxtCCSgawaxsxPJuR7fvnrGf5VSyhq1ZViqlGkzLYdUHi4vyOAfTCFn3w80YYBKaZ1veS/2g4BuQbcEbHEXAD4WQ0ktSilootHUcHgtsBY97jt64syWoijzaiepcpAlRG8hABsoYEkg4koq4YpKZepocqZIh/Na9uDcjft54lR1UNJNTyrSLPUxTFpY6hA0brawTRb3v8AS3GIo7/EyoSr8RPPSDWaeGNJ2WxFyTp49CAT7YWcvqIopXeqpxOHhkVAT8uoggMR3tufUgY21dZmU61tPIDHT1lQah4VUKNV7jTtew8httgc8NiF3ve1z+mCCdD0kocxm+LEU0EaPTxsSGlJcA2Ft9v2cFvCmex0tdFBVlDBILh3/wDibe304/HC8cuKQdeSRdIAOx3W52viuVeiRG6qjG2xWxtyPrgrqdRWQxQy0U1CnQlUrpjbSWv3FwPT8sL2S5hLkubQ5VmJLUUUqSwuI9WjfZrqNzc2J89uMYcoz1quCKjqSXmHywvrb5h2U3YD248vK+6tjnzCJY8yUxsv+VLIrFUP+6wuV2Fxf6G2KjRnvievfLs1pSjU9UlXE0LwvfTC24OtedwO++sjtgLn4mrK5YZ3EkqIvUYADXJYFmI9f6DG1JJMyy2fIqphHW/J05WuAyISdzvcWvb8d97j/ES1VHmldIS2hKgoLruWtff0wDp4co6vJssmgmkemWSIStJMQFgAJuR5G3nx5cDCd/j1RTZlP/09N0IHawdhZpPP1ANuOeN8WZxnGZ5pkZWskKw3tpW95W5+b/iDxa2997DAjJqOqeakIjUCZiY2IuLrudsKQ0U2c0NcepV5Tqq02ZnPUV14IJJ1Xt533798A6hXhzuppoZ3SylEsbMLb8+eD+StLT0sNTT5fqmmqXji69hHGVF2DHzsCOLbnztiVLl9LKxerldqmpR6eoEJAYSXJVxa99wCTtsV9yAOPLqymjqldnXrDphWa3VJOw8yDYknvbFWX5BWmJagRMfseqoNl1KG0OovyRxYdzbHRRlUKVCSzjosRGy9VrmN0OxTc2uTuo29ObkKajhYy9OFgL3LFjpve5YWI7km/mMIUnz5JBElpDBDTLI2gQkne6mOXfcryLAA37WODFBltQI1lhpIqOFyVWFgNegsGIF+V1EEXNxbte2GSny6gjqQyLGmj7rRbst9zv2uSb+d8fSUU9OzvTNJq021gj3AKnm3G3r22KFD6OmmpZZVjSpDOSzSFBckgA/Nbnje36YvhapuHkgdiW0qS38o7t7n088SXMJYLmSPrF7iL7IoWsOTvx6842x1KswQUwAIGxfgfW2CM0nVaO8kbTRk3ZF+UjfudvI7YwS0EhU/DU0OzcMShI7G4/Q/0wQCUExd1lm3urgSsfmte3PIuTbGkaVQdJiy8ai+r+/pgNHXiMvTRA+2+phfjy/f9w8jssrGlC6etolZAVUEW2sL3/8Ae9sEfh4jIVEUbMdgWHFt+98WCiFySSdFlClyVG/Ye+KhefJqqpmaUyqYQ1ljYWU7EHcfu3Fu2eo8PCSMTmEzKhLl0TQt7drnfyv/AGGGv4QzyTanOk2XSd7cDb8cYqynW4d3kdl+ZfnIA2sbW4uFt388FK0Hh9qbNqGeWBad1lSVYQVuACAX23te39z2HNldOhao6EXVncyKSjNqJBIuQNyd9vX1w11lDKsgrIqgoqsrzqBYyJc2W/cb/ve4+ky7VSwRirqNPTIFm0hQRYbDm1+5xAvxZAakyVFdKKSovqSnQMQQCdyDuO+21+O+MdbklPTgmmQmUOWeRgAo24uWsPP1uMNKU1J0pGELFEDdZjIbki3A4tzyf1x8MhFdlJq+sDGbX6iXYsCd/Ly/DAIgpDWCqy9Z1bS+uMazYA9M7J/Lcd772/24wVOURRGbrTmSREFl8yfUH35tx3w1UmRVGYZpXrDOsKBdQFzbSAoG1rXIFj6YKjwPAhkRqotUKARZbIAdxbuO+CueQZcyNaUBhqFulY/iQbDBn/GqicFKsu4FtDXBJUjbtz3v6++Lc1y6vWukp/ilKo6RqASBuBbt5Eb84ZYPBtBl2g5mDWuw4DsgAHO4t+/LAK05p6uEOTLDNHussim5/wBrHy8jbb2vjdSV9LmtO9DVIsddHOkjySsdLWFiW225AsNh7DEq7wnEZ/h6WpcOwJUEFVHzEEck9ufbEafwg71EcFZWXZZANai7ADgBv73tbbAWVNBIghrqkqtLSSuJKOLVqSPURq1Wsbixv3GNtORGhoMqplkkWVpqaoQWMT+WrSNh+YYnBSj8M0FOjSVslTUDphtJcW2B5sBe/UN/e3YYOQ5VGqOKeRowtrBQBpG3HPn7YAJS5PNOHavqGDOpEkcZLRhvcNcm+xJ8gb+RSnoaOnqC0cNMzui6iNQkNh/Mx9e364ItTuqWuATZSAdmG3O3lbEZaWeMaqdlVA+nSTbY29Pr/fFRCpko9IM6qrKTZdV23HzWuPI8eWI2WMxPGFSVraQCbuvcC/f3G1xj6l1VPzpJJ0r3+0Yk7i4Nh7Hv+uJUstMTKkSymVZOlZzddRBO3cDbAbeutOkiMsY1jVpUgEX9vf8ALFE2a0kCk1V3MpNndGPvcm/l54hNAFVZY5JI5m2FjcLt59/rj5aFlXVJLqYgNqIBIJsR2F+2ILhPBURE9UKLAGOwAI8/b3GMNWJmICkwxt/OiBrm3Av2xXLLFEwPTLCWxDbBgWNvpv5flidROISxnUPspRdN14uLg8eX7tgKoag0UjSACTUoEhj2If1FrW5/scR/xNekNXWIBOpunex+lge+/wDtxeaQxJHJNLIFdP8ALWQsBwNjsR2/Y3yzZeZ3t1nlv81qgB7exI98B//Z"/>
          <p:cNvSpPr>
            <a:spLocks noChangeAspect="1" noChangeArrowheads="1"/>
          </p:cNvSpPr>
          <p:nvPr/>
        </p:nvSpPr>
        <p:spPr bwMode="auto">
          <a:xfrm>
            <a:off x="323850" y="2276475"/>
            <a:ext cx="1533525" cy="942975"/>
          </a:xfrm>
          <a:prstGeom prst="rect">
            <a:avLst/>
          </a:prstGeom>
          <a:noFill/>
          <a:ln w="9525">
            <a:noFill/>
            <a:miter lim="800000"/>
            <a:headEnd/>
            <a:tailEnd/>
          </a:ln>
        </p:spPr>
        <p:txBody>
          <a:bodyPr/>
          <a:lstStyle/>
          <a:p>
            <a:endParaRPr lang="en-GB">
              <a:latin typeface="Calibri" pitchFamily="34" charset="0"/>
            </a:endParaRPr>
          </a:p>
        </p:txBody>
      </p:sp>
      <p:sp>
        <p:nvSpPr>
          <p:cNvPr id="34822" name="AutoShape 8" descr="data:image/jpg;base64,/9j/4AAQSkZJRgABAQAAAQABAAD/2wBDAAkGBwgHBgkIBwgKCgkLDRYPDQwMDRsUFRAWIB0iIiAdHx8kKDQsJCYxJx8fLT0tMTU3Ojo6Iys/RD84QzQ5Ojf/2wBDAQoKCg0MDRoPDxo3JR8lNzc3Nzc3Nzc3Nzc3Nzc3Nzc3Nzc3Nzc3Nzc3Nzc3Nzc3Nzc3Nzc3Nzc3Nzc3Nzc3Nzf/wAARCAB+AM4DASIAAhEBAxEB/8QAHAAAAgMBAQEBAAAAAAAAAAAABQYCAwQHAQAI/8QAPRAAAgECBQIEAwYEBQQDAQAAAQIDBBEABRIhMRNBBlFhcRQigSMykaGx8AdCwdEVM1JichZTsuFDgqLx/8QAFgEBAQEAAAAAAAAAAAAAAAAAAAEC/8QAFhEBAQEAAAAAAAAAAAAAAAAAABEB/9oADAMBAAIRAxEAPwDsLDFZuDti2TbjFRaxwHoxJcQDYA+PcymyvwhmVVTahKIwgZRfTrYKW+l+e2CiEHiLJZquWkp8xhkniBMioSdNjY7gW52xuiraWZl6FVTt5gSi/wBN8fnjMq6Kj8XyZlQu8NPNToxijk0h16YH6re29iO+Jw+KJJI0LsGK/wA3J/8A5gP0avzAMpBUi4IOxxIA+WOEZd43qaZh9tIhXsCd/wA8Onh7x3JW1MkMk5bRHru6jzt/XBHRLbY8OAMfiVDsUjb22xpXP4W+7GL/APK18AXF8e288Klb4krKFviStJLRlgCArK0YJsCTcgi5F9hbne2DtFnFJWU0cyto1jdWFypvYg27ggj6YDaT5Y+Y4ztW0wYXlAvwbG348Yu1o33XUj/kMB57Y83viQU2vbEWBwHjG3tgdLneVRTJBJWoZHNkRAzEnfyHoceeIqmTL8gzKtjUM8FLLIobg2UnHKMj8RLX5lRJNTl6lIixe+kKWBvYWtwFH42JwV1Zs7oh90TEeigD8yMW0VfFXGRY43UoATqIN7+2EuarndGWDQkhGzEXA9bXxZ/DGSpC5jHXz9SokkDxhgQWjW4LAHgXYfjgHkjfbjEGGPXawxWWJGCIt/THmof6ceHucRtcbHATv6WxG12J498eAHufzx81rXBwG9gNNsUsuLTiFt8BFU3+mI1FLFVU8tPUIHilQo6kXDAixB+mLQcS9sAi5Z/DPK4pq984HxyVEwaJNciBIxuFazXYgk7knj1OLJv4VeFZQTHTVcBP/aqm/RtWHa+PVOCubVH8HsqdtVPm2YREcB1jkH6DGSb+EtZHI8tBn8WojiWkK/8Ai5/THVrjjHw2GA5BJ4C8Z07aqavoZzbtOyf+S4G5jQ+N8kXq1uXzS08alnkp2EqgAbk6dwPe3GO4XJ8sK38Ua34LwJmrJ/mzR/Dp53kIQ2+hOCOPN4lrM4pBRB2cOLnQ33gNzf8ADBfJvGZoYDSVMrO8bMCS9zzxb0w2038MqPKsqgqxUztmVNF1Dx02spumnni4ve/f0wbl8OZT4v8ACdAtbEY3KI5nhCrJqUWN2Km4JvtgE0+OIZI2VS12W3H4YKw+InjolqZDDLHYXaKQMfX5edu+LqX+EOSU76vj80a5v/mRg9vJMBfFPhzJcknpcuXOs4i6h62n7OVI7/LexAJJ0k2B4U97AlMNH4nhdQyTruORJ/bF6+Jk0LIJ9LWuyg7bc/v2xxrMqSryrMamkppvjIYJWRZ47DqAG1wLn+uLKL4qWSJrsRqBKq3zKPOw3/tgjrdZ42poqV+tNFURH5HjID6r8gjyPGEuapXKszDrQrISSo6OkaR/pA2sB5b4ItQBHqmzShgeFGtG5RSfIG6gb8b4+mys1UsVXGyaf50a7ljck2N8UY8yrnnp0aYPTqGBEYkBd7G4Bthh8DZzUxy5vEg+LYlWRC4UK2+2rfsfxG2B+aZDl1aqpIrg2uNLkED0v35xiipIfDlHLJldcwQOFdZArgkm1iQARuf6nAN2YeOoaWGcTZdN8XD/AJlP1gDe1wQbG4I4te9jj1PGtPJRwTxUUrvJCJGTqgBSf5QbG9rcjzwhvFU5tVx1tfoCxRlWSM2Mo1agCfIH6/jgowdo7sANrXttb+mIGuDxnQsB8VS1cF9jYCQD8N/yxuh8R5LOQqZlTIx/lmYxH8GthNWjBjBWxva9za35Yy1lDJLt0QVA4Ug4DpwkDIGRgyne6m4Pscei524tjn+ReOcuoa2g8KihqRUCRafq3UKC7XBA5t848sPne9yu3bAFJANWIXtix10i/OKjbYkWvgPRiYxS0qKBdhbzx6s0bC4dSOL3wVaNPLGw/DHvBI3wrZzUQ1lRVvKVkp6BQsMdgweoZQ2sjvoUrbyJY8gY2ZPm5qclheaohmrjGRKYLhQwOkgX32IsT5++CCb11OpIEhYg2NlOIyZpAik6JdvQf3wFkcpAWZXKKLnSpYn2ABJ+mMdbUTS0FX8HHURyLH8skkLIqE3Gq7Wva1z+xiwG5M5kZSYKVohbZpu/YiwI/ZwmeNM0lrp8ppahS9M+YR1D3jIVUQcXOxBIYjvvydsZ8ryzLMviMlX4iWYgAdROmoWx2+c7nsd77jGGTJVzCtXM6cyT5UiR9HTMBEscfOpDuxuCb2tYjfbAOb+Jcwqo5HSJI4xbfp3135tck27EkD023xgyfOa6Cleio3ihSFS2qQBtCsfvX373sPQ+WM1StPLSSFZjIkM6xkQy3LNpv2I1CxJ8jb8B3+D1NLlzUGTVWS08XU6skrVjs7v6jSwtbt6YAlkvjCurqt6aSDNgiqbyyQrGhsbbEck3Ft+N/PGrNkp6yWGWZEkmqXMKGWIM5Rb6iCd7Wvb39RhaegzaljM0+dZbOG+UpCsgVV9dLx37+d/LG1J5o5zWVVZT1c7QdGGOmVYUgTm4DPvf5eD2GAtq5i+YmKmijjiCl3aNVB8gLeWx3GAOeZq9NXLTxPGz6GYqQutWNrbW98Fpw8qtU01R0Z2jEQIMTsPmvcAm2/HJwNz3KDKIczqH6ckCaWAswYnaxI9ffnAF8nkTMaNKyrp4xK/BUE7efvjXBLTUwZRKoBe9ye9vy2HfyxDK2SKnSNAAFFgAPfGbMMioq6UTyRlJL3LKefcceeA0yU8TszFfmB8/M3/piqWkieNUN7CxCmxF9rHf2GNqAbKCQoUKLn9+Qx70SSGW4vvx2wGMpK9P0hUzBNWuxbncm1+bX7XxmXLpIIxEj3j+6CwPNrnvzvgkLEDbffvjZWCE+Hlk+HhM6zWVzsRew1+uzBcAK1BYwLEr+H9MeiYG226+bd/3fEHB0WQ+18QjJ21EFrb22BOA5/4ig1+Kp3RFVh0mvqO3yDfbvjt+Ss8uSZdJUOZJGpYi7k3LMUFyT37453N4HHiLOJ6pc1aheNYgU6GrVGQRqB1De6sLf7fXDn4eH+FZZBltRWfEtTKUV2TpkqDtfc8bj1FsQe1niqOjYmWpBdbao0Goi/F/K/qe2Khns8n2klowTcMXGwPH5+2EPN5F8N0tHLJTS2qUYQOZI5Liw2axte3a1htgxkvxOa1SU8OuGCpidxMY9OkXBOm9iw+YWINt7c4ojF4xrqiESz12XUoQ6TE5QuSSLMDqIsB25/DGE+PqmKUs1XTtGs5HRRI2Lpb/AFX+Uetr4xP4KyWltFR5lX1BBBaUaEjBF9gQDf8AT1ON2WeE6A5grs0ph6mpoy2xtvb27H3wBS+cZzM1ckVXlsFRBfTHUatTaSAxTQRuLDf09Rgj4fymfLpzWOyK6hkC6QVZSxJNiBpBY3Pte+5wwQSKVZpIrk8M1vm8v0GBL1b5hmQoaWOR4EHUmkjUlDY/dJ7Df6/Q4IJ0+aKEPXEjya23EekEX27/AE/PFklfHImkpIQ1xY2/O/bHiU8oYXi+UD7pG5PkP33xiqpvgKSSepRroCAhNi7dh7k2xQJpPCuQUU8bUmUJI5OpjO+oou+4ubcny7H0uTnglndoq10koxJdYlVUuu9tVidXl288X5NGukz1q3eX53BH3WPp2tx9MC/EXjDw/k7lHqIqmdCbxU32rA9gbEKPqw9sADzrK4sly2bNWZzVQMssWgBmZgNKrciwUC1zYX3J9dfhunehMzVE1+ooKm9vl+8BbbcaiPphOz3x1mGbD4bL8vijhLX+eMVDsR6W0/keOcVpmnjuSP7GLMwhFx0qIILfRBiLHRs2hOYUUkCytCXsRIN7WIPn6YlAhhpooV+ZY0A1A7Ee2OXTz+NJGEc7ZupXezMV79/ri6lzuvSFI8wyo19ST8ssshRiPI253vvz+GBHRcw6kdBUsEddMDlT66SQfywLzcmXwiJDqIaGJixG5N15wntntT85/wCnYgV+Ukzk43f9U5otOwbJqNgPlIMrWG3cD2P4emFIZMsrIJVURSKbrfYi4+mCpZXA+ba2w88Ia+KM8R2jXLKKAIwDEq9kJNhc3GLo838R1hKa6SFtZQAxu/z6dWn7x3tgHiMgmwtx7/UeeLilOHIU732JLC4/LHKnymtdTLN4inKFTIWDSEaBYFue17dsZp8mEZYVOcz61YqwLad1F7bsb/L+e2BHVHcKSF4B+U+hxOZi1La1lCn8NjjkctFliXL5nVMe51g3NtXtxt/y2xVJQZSq60zSUkC5WRNyRY7H6/iCO18QdOpqunmiHTkQfLexcXGL3miK2M0am3JYfXHNMzpsqky7JDOGjU0rabC5a0jDew52H4+mMcdHkkykCoqYSi3XVECrbDtb1wHWIOkppKqKRdBdqabS+xD2KXt/vAH/ANzjRPS0cjhj0mO/3mvjkaVVflMSGhqoqikR9QCx2G9zY3F1Ox4PIuDjq+T175nlNLXQ3UzICQBY3Gxvb1wBTMKnKqJYpK0wIochT0tekkEbWUkXvb64w514hy6PKpnoZlqqhoiIaYOy677C4Nttx+ntnrfEUVDXzQTpmCaXteOjkdOLCxUEHi/14vhS8e57UVqxtlMs6xgCO7wtHa+3DC/8xFxbm3ljRjV/D6CqrqElQgpDcI3/AG2/mW3l3Av+A3w2S1FBks0VOmqoq6gaAAQtlvyfIX38z9NsmYTp4W8KvFl4RWooSqAgHW/Fz7sbk+pwhR5pLUZhDWyNqkY6yxPcr29ri2BHVMzzHoZdPOo2RCbEX7cfpirwlAIqFZCsgkmPUlEpuVJ5HJtzawwnNm/x2TVIaYxOIkZnW/ybjfvx7dsG8pzgx5VGyFnuqgs/3yL+vngh0nlEcd1AsPwPbCpmdYlbn1NQya+nTp8QxBspJuADv5G9uN8XJmkRgkiRgQAG0ltlNx+HbC5RSLP40mgkdWMyKNG17BRc8X49fPAOeaZbTZ5klRS1OnpTR/I99gw3DD2IvjlXg7wec+klkrZWhpYCYtEIsxk8r8WHfe/GOm+JMyOX5JVTRXuiBY1QXOokAWHfcjbAnLskqYMuplos6qqeFqdCI44gq3I3awIOo974BhjoPg6IQ0k8VEkSbaIVKhf+J5wuZnnk8709MmYRSuXVGMXLEta1rWX89+LAE4zZxNmmQ0qzVXiCqqupJojielD6msbD7xPPp5Yw5S9ZFlrT0kEDCSoDxtUAQiRWB1kKvBuB73bbATq6bNhAxppad68ygpDrsrw7KXI2I+Yg9+ALnCfX5lmceZVGXySo0tMWmaZkINgQ9hfe3vuRg+Ph4lMNBWSuYUkgamFkkEYkBKqSBsPe9r4C+PIKH4iknpaN6asrtVRMsh+dVuQLi9gTudvTE1cY5s1rp10S1cca1yl3O1owtxz2Nxb1sPTEGzWprQrTVLn4oaalI1sVUXsLAdyf0wY8H0FLVrPHW0sFQqR9QCRL7g27G554w3SRUNAsUtDlVBC4jMgZadbggr6eROIbrm1O1TW/azPUvJLGWYtqIL3Oi/aw/rjMaiPqSpHHIr6VC3b7sl/nPPlcA/phv8V1VJRwVMUcQGYTyMqODpEah2BYDsbDy5JwjU8fSlZ5G1bnfm+CjVJD8fJIlJS9Q63ZI+ooZlIsqi+1wdz/AOsb4PCWdHQ70EMDIEa806faaebWPc4zZHX0lFWQ1M8hSNXszFCdI38sNUtZT1QppaOdJoyWUtGDYHUnbz98AmZ5RyZYlOszIkjsCild2VdXzf8A6t6/TGGkCSfZSuFUpa6qCdl0/p+eJZ1LWZlnEzTMG6B6ceuwso4F/wB98RFPmFOYwI0MshAjCEEm/oNxgGKahpazLMuDVlQkkIkjQiJdLXlLfML7bkcX4wDjj+Jr2o6KYKvUWJJCTpYlvve2w+gwbyqCYxSU9cUWeOWRDZr2Nl2/HbC7SRGGr6KkKykMDuL2Nz68X+u2A2fB1NPLUU8y6ZY2aN7DYkC4I7nsRtuOOcPv8OWZfD7xyxuDHUuNr7AgHy9cB/CMUj+IEdXiZ+uimWRlLKALnSG5NtNiLEWP06TN1CQbtISP5Tb68HzwTQF6+lyqtlWo6vV6hRnipZnFzY7Mq2GzJceuEXxfUyVWYyVdM1RLTQTRzoZEdVVgCSBqtx7c23w/5pQzQwzVSAyNp+0VBYsoB4G9z6euEvN2izzLleGHXPCulnmqF3W17XG9/Kw7mxxQW8X1EdfkVQAQVKrJsfvC/Y457l8k0gdAWeQsNC+bcC2LaKqqbfAgyyxJG4VtJHyqhZtjbgAnGaJzDE3UjdLWZXA72BB9+D9cQGxmcOX5s9PSWeFEEEr3JEj/AM7D01ceg9cXDOXpHkpnnDKxvqQWAJHHa2FKSb7Q3BZWNzqNhjXFWl6ZI5g0iIdS78EA/wB8KpsyrODSzsHbXG66SSdh2v8ApghkVQKjxZR1a6WR1kBNzcEIQAPyOEGpNTTuqujxh0DqJFsWB4PsRjVl2cS0NVDONLdOQOBbi3/q4+uKjqvi5kqKCKnmnWKNpkDl9wV1KCpFje9wPLfGpp/EVk6EuSPDYFbwzR2FtrC9hhKnzkZhRztHOpLsHS916Z0ji3O63PHbDXRZ2gy6hC0bSK8QW8M0ZAIFjfUyntioF+K2zOSOmObwZSYVkHErAPuCbhrAcc34J42wHllWbMKqHMYZp5iUiRqcHUq8Gw23NxfjjBjxXUGvoI2jy+vSWCTWhnjVEU22Oq5U72sN73xDKozWywTkdJKqN0EKMVBYAki4tc79+N+NhgIZhSClzGB0qFjM0ZRo2X5qoAXCb8m3rhc8X1VNH4dy6ntLWzy3npqqRdLRRX+6f9TC1t/fyw0QxTGn+HyyaqmmeEPA1SbLEqEC4J/1XIuL+2Avi4UeYtLRFYsvpsrlKRygX1XAJAUedwTiBcyzNa/KIkmpHUtOrRusi6gQLfUYeI62XMchiqZI1WRFkjZUvYWUeeBnhLITUq1VUT/F0UJtToylFkfuWuLgL3Hf6YJ+FzTVC5jTVM/y/EXVidAbXcbDkA328tsF0ueLoyucyyEEKAbva4uXfvgXT0fxBsXGsmyrYnf1w4eJZYHSrOXVbJVUqxydB3Kh47EuCrbG976dz5bG2FinmWNqhYl4Q9MFraS1gN/TUfwwHuW5NLXV6ZbBNTzqX1TzJqPTUXuSLb87W2ucMWQUpkr8woKUCNaSZWCyHUQLjkjk7bjsdu2M/hPKJaSvatppYmSEhdPU2bYl9dxuFBHBtc998CZfEHwefVs+XOlWsv8AmSsgGsggkoDsBtsSDxe2A9z6nejrywWNklJdZYl0qx1FWB8yDY+fzd+cWZBSVc2df4hTSwvJTgExs12Y3sFUG29u44t+ObN6miqaFp6GheBpnEhJILM+oggAbW3HYcYjSZbLUBqmnqSssp0wqj/MzMbAWXceW+Io/T55Hl2dZotQ608tRIpSMvrKMbCxsNtidja1vbC1W0UldnKyxyx9ZyqlovkTqk2uN+CSCT2ucaKPwpUtCJnjAVlLWY6T9244vvqBX0JW9r4ODJ56OR53haXqAhAI2ZGjPKnYWLDSdW1rnzwGzw/DBSyLM+slARFE3ySIDu5uT8wJJIJvt3O1ihzQuSqVE0QuSW1pueLAXFvPk84ARKYJi9fTVMTqFGqHUNJAGm4+ne4HPvaJ6QsHo4lRmF5Oo5UE+mkj9Prih/rZZY4AYSzMTYm99Pvb+2FrPPD7s3x1AY4JWP2sSDT1jfsBbfn98noEnCaIqZTLf7zoQp25v58fgOe0lilJBkWNyCQ2mT5b33tf8OPPFZcqro5eotXlsmiqjctJpOpka/8AKWuRf/Se/nhcnLQxtCCSgawaxsxPJuR7fvnrGf5VSyhq1ZViqlGkzLYdUHi4vyOAfTCFn3w80YYBKaZ1veS/2g4BuQbcEbHEXAD4WQ0ktSilootHUcHgtsBY97jt64syWoijzaiepcpAlRG8hABsoYEkg4koq4YpKZepocqZIh/Na9uDcjft54lR1UNJNTyrSLPUxTFpY6hA0brawTRb3v8AS3GIo7/EyoSr8RPPSDWaeGNJ2WxFyTp49CAT7YWcvqIopXeqpxOHhkVAT8uoggMR3tufUgY21dZmU61tPIDHT1lQah4VUKNV7jTtew8httgc8NiF3ve1z+mCCdD0kocxm+LEU0EaPTxsSGlJcA2Ft9v2cFvCmex0tdFBVlDBILh3/wDibe304/HC8cuKQdeSRdIAOx3W52viuVeiRG6qjG2xWxtyPrgrqdRWQxQy0U1CnQlUrpjbSWv3FwPT8sL2S5hLkubQ5VmJLUUUqSwuI9WjfZrqNzc2J89uMYcoz1quCKjqSXmHywvrb5h2U3YD248vK+6tjnzCJY8yUxsv+VLIrFUP+6wuV2Fxf6G2KjRnvievfLs1pSjU9UlXE0LwvfTC24OtedwO++sjtgLn4mrK5YZ3EkqIvUYADXJYFmI9f6DG1JJMyy2fIqphHW/J05WuAyISdzvcWvb8d97j/ES1VHmldIS2hKgoLruWtff0wDp4co6vJssmgmkemWSIStJMQFgAJuR5G3nx5cDCd/j1RTZlP/09N0IHawdhZpPP1ANuOeN8WZxnGZ5pkZWskKw3tpW95W5+b/iDxa2997DAjJqOqeakIjUCZiY2IuLrudsKQ0U2c0NcepV5Tqq02ZnPUV14IJJ1Xt533798A6hXhzuppoZ3SylEsbMLb8+eD+StLT0sNTT5fqmmqXji69hHGVF2DHzsCOLbnztiVLl9LKxerldqmpR6eoEJAYSXJVxa99wCTtsV9yAOPLqymjqldnXrDphWa3VJOw8yDYknvbFWX5BWmJagRMfseqoNl1KG0OovyRxYdzbHRRlUKVCSzjosRGy9VrmN0OxTc2uTuo29ObkKajhYy9OFgL3LFjpve5YWI7km/mMIUnz5JBElpDBDTLI2gQkne6mOXfcryLAA37WODFBltQI1lhpIqOFyVWFgNegsGIF+V1EEXNxbte2GSny6gjqQyLGmj7rRbst9zv2uSb+d8fSUU9OzvTNJq021gj3AKnm3G3r22KFD6OmmpZZVjSpDOSzSFBckgA/Nbnje36YvhapuHkgdiW0qS38o7t7n088SXMJYLmSPrF7iL7IoWsOTvx6842x1KswQUwAIGxfgfW2CM0nVaO8kbTRk3ZF+UjfudvI7YwS0EhU/DU0OzcMShI7G4/Q/0wQCUExd1lm3urgSsfmte3PIuTbGkaVQdJiy8ai+r+/pgNHXiMvTRA+2+phfjy/f9w8jssrGlC6etolZAVUEW2sL3/8Ae9sEfh4jIVEUbMdgWHFt+98WCiFySSdFlClyVG/Ye+KhefJqqpmaUyqYQ1ljYWU7EHcfu3Fu2eo8PCSMTmEzKhLl0TQt7drnfyv/AGGGv4QzyTanOk2XSd7cDb8cYqynW4d3kdl+ZfnIA2sbW4uFt388FK0Hh9qbNqGeWBad1lSVYQVuACAX23te39z2HNldOhao6EXVncyKSjNqJBIuQNyd9vX1w11lDKsgrIqgoqsrzqBYyJc2W/cb/ve4+ky7VSwRirqNPTIFm0hQRYbDm1+5xAvxZAakyVFdKKSovqSnQMQQCdyDuO+21+O+MdbklPTgmmQmUOWeRgAo24uWsPP1uMNKU1J0pGELFEDdZjIbki3A4tzyf1x8MhFdlJq+sDGbX6iXYsCd/Ly/DAIgpDWCqy9Z1bS+uMazYA9M7J/Lcd772/24wVOURRGbrTmSREFl8yfUH35tx3w1UmRVGYZpXrDOsKBdQFzbSAoG1rXIFj6YKjwPAhkRqotUKARZbIAdxbuO+CueQZcyNaUBhqFulY/iQbDBn/GqicFKsu4FtDXBJUjbtz3v6++Lc1y6vWukp/ilKo6RqASBuBbt5Eb84ZYPBtBl2g5mDWuw4DsgAHO4t+/LAK05p6uEOTLDNHussim5/wBrHy8jbb2vjdSV9LmtO9DVIsddHOkjySsdLWFiW225AsNh7DEq7wnEZ/h6WpcOwJUEFVHzEEck9ufbEafwg71EcFZWXZZANai7ADgBv73tbbAWVNBIghrqkqtLSSuJKOLVqSPURq1Wsbixv3GNtORGhoMqplkkWVpqaoQWMT+WrSNh+YYnBSj8M0FOjSVslTUDphtJcW2B5sBe/UN/e3YYOQ5VGqOKeRowtrBQBpG3HPn7YAJS5PNOHavqGDOpEkcZLRhvcNcm+xJ8gb+RSnoaOnqC0cNMzui6iNQkNh/Mx9e364ItTuqWuATZSAdmG3O3lbEZaWeMaqdlVA+nSTbY29Pr/fFRCpko9IM6qrKTZdV23HzWuPI8eWI2WMxPGFSVraQCbuvcC/f3G1xj6l1VPzpJJ0r3+0Yk7i4Nh7Hv+uJUstMTKkSymVZOlZzddRBO3cDbAbeutOkiMsY1jVpUgEX9vf8ALFE2a0kCk1V3MpNndGPvcm/l54hNAFVZY5JI5m2FjcLt59/rj5aFlXVJLqYgNqIBIJsR2F+2ILhPBURE9UKLAGOwAI8/b3GMNWJmICkwxt/OiBrm3Av2xXLLFEwPTLCWxDbBgWNvpv5flidROISxnUPspRdN14uLg8eX7tgKoag0UjSACTUoEhj2If1FrW5/scR/xNekNXWIBOpunex+lge+/wDtxeaQxJHJNLIFdP8ALWQsBwNjsR2/Y3yzZeZ3t1nlv81qgB7exI98B//Z"/>
          <p:cNvSpPr>
            <a:spLocks noChangeAspect="1" noChangeArrowheads="1"/>
          </p:cNvSpPr>
          <p:nvPr/>
        </p:nvSpPr>
        <p:spPr bwMode="auto">
          <a:xfrm>
            <a:off x="77788" y="-485775"/>
            <a:ext cx="1533525" cy="942975"/>
          </a:xfrm>
          <a:prstGeom prst="rect">
            <a:avLst/>
          </a:prstGeom>
          <a:noFill/>
          <a:ln w="9525">
            <a:noFill/>
            <a:miter lim="800000"/>
            <a:headEnd/>
            <a:tailEnd/>
          </a:ln>
        </p:spPr>
        <p:txBody>
          <a:bodyPr/>
          <a:lstStyle/>
          <a:p>
            <a:endParaRPr lang="en-GB">
              <a:latin typeface="Calibri" pitchFamily="34" charset="0"/>
            </a:endParaRPr>
          </a:p>
        </p:txBody>
      </p:sp>
      <p:sp>
        <p:nvSpPr>
          <p:cNvPr id="34823" name="AutoShape 10" descr="data:image/jpg;base64,/9j/4AAQSkZJRgABAQAAAQABAAD/2wBDAAkGBwgHBgkIBwgKCgkLDRYPDQwMDRsUFRAWIB0iIiAdHx8kKDQsJCYxJx8fLT0tMTU3Ojo6Iys/RD84QzQ5Ojf/2wBDAQoKCg0MDRoPDxo3JR8lNzc3Nzc3Nzc3Nzc3Nzc3Nzc3Nzc3Nzc3Nzc3Nzc3Nzc3Nzc3Nzc3Nzc3Nzc3Nzc3Nzf/wAARCAB+AM4DASIAAhEBAxEB/8QAHAAAAgMBAQEBAAAAAAAAAAAABQYCAwQHAQAI/8QAPRAAAgECBQIEAwYEBQQDAQAAAQIDBBEABRIhMRNBBlFhcRQigSMykaGx8AdCwdEVM1JichZTsuFDgqLx/8QAFgEBAQEAAAAAAAAAAAAAAAAAAAEC/8QAFhEBAQEAAAAAAAAAAAAAAAAAABEB/9oADAMBAAIRAxEAPwDsLDFZuDti2TbjFRaxwHoxJcQDYA+PcymyvwhmVVTahKIwgZRfTrYKW+l+e2CiEHiLJZquWkp8xhkniBMioSdNjY7gW52xuiraWZl6FVTt5gSi/wBN8fnjMq6Kj8XyZlQu8NPNToxijk0h16YH6re29iO+Jw+KJJI0LsGK/wA3J/8A5gP0avzAMpBUi4IOxxIA+WOEZd43qaZh9tIhXsCd/wA8Onh7x3JW1MkMk5bRHru6jzt/XBHRLbY8OAMfiVDsUjb22xpXP4W+7GL/APK18AXF8e288Klb4krKFviStJLRlgCArK0YJsCTcgi5F9hbne2DtFnFJWU0cyto1jdWFypvYg27ggj6YDaT5Y+Y4ztW0wYXlAvwbG348Yu1o33XUj/kMB57Y83viQU2vbEWBwHjG3tgdLneVRTJBJWoZHNkRAzEnfyHoceeIqmTL8gzKtjUM8FLLIobg2UnHKMj8RLX5lRJNTl6lIixe+kKWBvYWtwFH42JwV1Zs7oh90TEeigD8yMW0VfFXGRY43UoATqIN7+2EuarndGWDQkhGzEXA9bXxZ/DGSpC5jHXz9SokkDxhgQWjW4LAHgXYfjgHkjfbjEGGPXawxWWJGCIt/THmof6ceHucRtcbHATv6WxG12J498eAHufzx81rXBwG9gNNsUsuLTiFt8BFU3+mI1FLFVU8tPUIHilQo6kXDAixB+mLQcS9sAi5Z/DPK4pq984HxyVEwaJNciBIxuFazXYgk7knj1OLJv4VeFZQTHTVcBP/aqm/RtWHa+PVOCubVH8HsqdtVPm2YREcB1jkH6DGSb+EtZHI8tBn8WojiWkK/8Ai5/THVrjjHw2GA5BJ4C8Z07aqavoZzbtOyf+S4G5jQ+N8kXq1uXzS08alnkp2EqgAbk6dwPe3GO4XJ8sK38Ua34LwJmrJ/mzR/Dp53kIQ2+hOCOPN4lrM4pBRB2cOLnQ33gNzf8ADBfJvGZoYDSVMrO8bMCS9zzxb0w2038MqPKsqgqxUztmVNF1Dx02spumnni4ve/f0wbl8OZT4v8ACdAtbEY3KI5nhCrJqUWN2Km4JvtgE0+OIZI2VS12W3H4YKw+InjolqZDDLHYXaKQMfX5edu+LqX+EOSU76vj80a5v/mRg9vJMBfFPhzJcknpcuXOs4i6h62n7OVI7/LexAJJ0k2B4U97AlMNH4nhdQyTruORJ/bF6+Jk0LIJ9LWuyg7bc/v2xxrMqSryrMamkppvjIYJWRZ47DqAG1wLn+uLKL4qWSJrsRqBKq3zKPOw3/tgjrdZ42poqV+tNFURH5HjID6r8gjyPGEuapXKszDrQrISSo6OkaR/pA2sB5b4ItQBHqmzShgeFGtG5RSfIG6gb8b4+mys1UsVXGyaf50a7ljck2N8UY8yrnnp0aYPTqGBEYkBd7G4Bthh8DZzUxy5vEg+LYlWRC4UK2+2rfsfxG2B+aZDl1aqpIrg2uNLkED0v35xiipIfDlHLJldcwQOFdZArgkm1iQARuf6nAN2YeOoaWGcTZdN8XD/AJlP1gDe1wQbG4I4te9jj1PGtPJRwTxUUrvJCJGTqgBSf5QbG9rcjzwhvFU5tVx1tfoCxRlWSM2Mo1agCfIH6/jgowdo7sANrXttb+mIGuDxnQsB8VS1cF9jYCQD8N/yxuh8R5LOQqZlTIx/lmYxH8GthNWjBjBWxva9za35Yy1lDJLt0QVA4Ug4DpwkDIGRgyne6m4Pscei524tjn+ReOcuoa2g8KihqRUCRafq3UKC7XBA5t848sPne9yu3bAFJANWIXtix10i/OKjbYkWvgPRiYxS0qKBdhbzx6s0bC4dSOL3wVaNPLGw/DHvBI3wrZzUQ1lRVvKVkp6BQsMdgweoZQ2sjvoUrbyJY8gY2ZPm5qclheaohmrjGRKYLhQwOkgX32IsT5++CCb11OpIEhYg2NlOIyZpAik6JdvQf3wFkcpAWZXKKLnSpYn2ABJ+mMdbUTS0FX8HHURyLH8skkLIqE3Gq7Wva1z+xiwG5M5kZSYKVohbZpu/YiwI/ZwmeNM0lrp8ppahS9M+YR1D3jIVUQcXOxBIYjvvydsZ8ryzLMviMlX4iWYgAdROmoWx2+c7nsd77jGGTJVzCtXM6cyT5UiR9HTMBEscfOpDuxuCb2tYjfbAOb+Jcwqo5HSJI4xbfp3135tck27EkD023xgyfOa6Cleio3ihSFS2qQBtCsfvX373sPQ+WM1StPLSSFZjIkM6xkQy3LNpv2I1CxJ8jb8B3+D1NLlzUGTVWS08XU6skrVjs7v6jSwtbt6YAlkvjCurqt6aSDNgiqbyyQrGhsbbEck3Ft+N/PGrNkp6yWGWZEkmqXMKGWIM5Rb6iCd7Wvb39RhaegzaljM0+dZbOG+UpCsgVV9dLx37+d/LG1J5o5zWVVZT1c7QdGGOmVYUgTm4DPvf5eD2GAtq5i+YmKmijjiCl3aNVB8gLeWx3GAOeZq9NXLTxPGz6GYqQutWNrbW98Fpw8qtU01R0Z2jEQIMTsPmvcAm2/HJwNz3KDKIczqH6ckCaWAswYnaxI9ffnAF8nkTMaNKyrp4xK/BUE7efvjXBLTUwZRKoBe9ye9vy2HfyxDK2SKnSNAAFFgAPfGbMMioq6UTyRlJL3LKefcceeA0yU8TszFfmB8/M3/piqWkieNUN7CxCmxF9rHf2GNqAbKCQoUKLn9+Qx70SSGW4vvx2wGMpK9P0hUzBNWuxbncm1+bX7XxmXLpIIxEj3j+6CwPNrnvzvgkLEDbffvjZWCE+Hlk+HhM6zWVzsRew1+uzBcAK1BYwLEr+H9MeiYG226+bd/3fEHB0WQ+18QjJ21EFrb22BOA5/4ig1+Kp3RFVh0mvqO3yDfbvjt+Ss8uSZdJUOZJGpYi7k3LMUFyT37453N4HHiLOJ6pc1aheNYgU6GrVGQRqB1De6sLf7fXDn4eH+FZZBltRWfEtTKUV2TpkqDtfc8bj1FsQe1niqOjYmWpBdbao0Goi/F/K/qe2Khns8n2klowTcMXGwPH5+2EPN5F8N0tHLJTS2qUYQOZI5Liw2axte3a1htgxkvxOa1SU8OuGCpidxMY9OkXBOm9iw+YWINt7c4ojF4xrqiESz12XUoQ6TE5QuSSLMDqIsB25/DGE+PqmKUs1XTtGs5HRRI2Lpb/AFX+Uetr4xP4KyWltFR5lX1BBBaUaEjBF9gQDf8AT1ON2WeE6A5grs0ph6mpoy2xtvb27H3wBS+cZzM1ckVXlsFRBfTHUatTaSAxTQRuLDf09Rgj4fymfLpzWOyK6hkC6QVZSxJNiBpBY3Pte+5wwQSKVZpIrk8M1vm8v0GBL1b5hmQoaWOR4EHUmkjUlDY/dJ7Df6/Q4IJ0+aKEPXEjya23EekEX27/AE/PFklfHImkpIQ1xY2/O/bHiU8oYXi+UD7pG5PkP33xiqpvgKSSepRroCAhNi7dh7k2xQJpPCuQUU8bUmUJI5OpjO+oou+4ubcny7H0uTnglndoq10koxJdYlVUuu9tVidXl288X5NGukz1q3eX53BH3WPp2tx9MC/EXjDw/k7lHqIqmdCbxU32rA9gbEKPqw9sADzrK4sly2bNWZzVQMssWgBmZgNKrciwUC1zYX3J9dfhunehMzVE1+ooKm9vl+8BbbcaiPphOz3x1mGbD4bL8vijhLX+eMVDsR6W0/keOcVpmnjuSP7GLMwhFx0qIILfRBiLHRs2hOYUUkCytCXsRIN7WIPn6YlAhhpooV+ZY0A1A7Ee2OXTz+NJGEc7ZupXezMV79/ri6lzuvSFI8wyo19ST8ssshRiPI253vvz+GBHRcw6kdBUsEddMDlT66SQfywLzcmXwiJDqIaGJixG5N15wntntT85/wCnYgV+Ukzk43f9U5otOwbJqNgPlIMrWG3cD2P4emFIZMsrIJVURSKbrfYi4+mCpZXA+ba2w88Ia+KM8R2jXLKKAIwDEq9kJNhc3GLo838R1hKa6SFtZQAxu/z6dWn7x3tgHiMgmwtx7/UeeLilOHIU732JLC4/LHKnymtdTLN4inKFTIWDSEaBYFue17dsZp8mEZYVOcz61YqwLad1F7bsb/L+e2BHVHcKSF4B+U+hxOZi1La1lCn8NjjkctFliXL5nVMe51g3NtXtxt/y2xVJQZSq60zSUkC5WRNyRY7H6/iCO18QdOpqunmiHTkQfLexcXGL3miK2M0am3JYfXHNMzpsqky7JDOGjU0rabC5a0jDew52H4+mMcdHkkykCoqYSi3XVECrbDtb1wHWIOkppKqKRdBdqabS+xD2KXt/vAH/ANzjRPS0cjhj0mO/3mvjkaVVflMSGhqoqikR9QCx2G9zY3F1Ox4PIuDjq+T175nlNLXQ3UzICQBY3Gxvb1wBTMKnKqJYpK0wIochT0tekkEbWUkXvb64w514hy6PKpnoZlqqhoiIaYOy677C4Nttx+ntnrfEUVDXzQTpmCaXteOjkdOLCxUEHi/14vhS8e57UVqxtlMs6xgCO7wtHa+3DC/8xFxbm3ljRjV/D6CqrqElQgpDcI3/AG2/mW3l3Av+A3w2S1FBks0VOmqoq6gaAAQtlvyfIX38z9NsmYTp4W8KvFl4RWooSqAgHW/Fz7sbk+pwhR5pLUZhDWyNqkY6yxPcr29ri2BHVMzzHoZdPOo2RCbEX7cfpirwlAIqFZCsgkmPUlEpuVJ5HJtzawwnNm/x2TVIaYxOIkZnW/ybjfvx7dsG8pzgx5VGyFnuqgs/3yL+vngh0nlEcd1AsPwPbCpmdYlbn1NQya+nTp8QxBspJuADv5G9uN8XJmkRgkiRgQAG0ltlNx+HbC5RSLP40mgkdWMyKNG17BRc8X49fPAOeaZbTZ5klRS1OnpTR/I99gw3DD2IvjlXg7wec+klkrZWhpYCYtEIsxk8r8WHfe/GOm+JMyOX5JVTRXuiBY1QXOokAWHfcjbAnLskqYMuplos6qqeFqdCI44gq3I3awIOo974BhjoPg6IQ0k8VEkSbaIVKhf+J5wuZnnk8709MmYRSuXVGMXLEta1rWX89+LAE4zZxNmmQ0qzVXiCqqupJojielD6msbD7xPPp5Yw5S9ZFlrT0kEDCSoDxtUAQiRWB1kKvBuB73bbATq6bNhAxppad68ygpDrsrw7KXI2I+Yg9+ALnCfX5lmceZVGXySo0tMWmaZkINgQ9hfe3vuRg+Ph4lMNBWSuYUkgamFkkEYkBKqSBsPe9r4C+PIKH4iknpaN6asrtVRMsh+dVuQLi9gTudvTE1cY5s1rp10S1cca1yl3O1owtxz2Nxb1sPTEGzWprQrTVLn4oaalI1sVUXsLAdyf0wY8H0FLVrPHW0sFQqR9QCRL7g27G554w3SRUNAsUtDlVBC4jMgZadbggr6eROIbrm1O1TW/azPUvJLGWYtqIL3Oi/aw/rjMaiPqSpHHIr6VC3b7sl/nPPlcA/phv8V1VJRwVMUcQGYTyMqODpEah2BYDsbDy5JwjU8fSlZ5G1bnfm+CjVJD8fJIlJS9Q63ZI+ooZlIsqi+1wdz/AOsb4PCWdHQ70EMDIEa806faaebWPc4zZHX0lFWQ1M8hSNXszFCdI38sNUtZT1QppaOdJoyWUtGDYHUnbz98AmZ5RyZYlOszIkjsCild2VdXzf8A6t6/TGGkCSfZSuFUpa6qCdl0/p+eJZ1LWZlnEzTMG6B6ceuwso4F/wB98RFPmFOYwI0MshAjCEEm/oNxgGKahpazLMuDVlQkkIkjQiJdLXlLfML7bkcX4wDjj+Jr2o6KYKvUWJJCTpYlvve2w+gwbyqCYxSU9cUWeOWRDZr2Nl2/HbC7SRGGr6KkKykMDuL2Nz68X+u2A2fB1NPLUU8y6ZY2aN7DYkC4I7nsRtuOOcPv8OWZfD7xyxuDHUuNr7AgHy9cB/CMUj+IEdXiZ+uimWRlLKALnSG5NtNiLEWP06TN1CQbtISP5Tb68HzwTQF6+lyqtlWo6vV6hRnipZnFzY7Mq2GzJceuEXxfUyVWYyVdM1RLTQTRzoZEdVVgCSBqtx7c23w/5pQzQwzVSAyNp+0VBYsoB4G9z6euEvN2izzLleGHXPCulnmqF3W17XG9/Kw7mxxQW8X1EdfkVQAQVKrJsfvC/Y457l8k0gdAWeQsNC+bcC2LaKqqbfAgyyxJG4VtJHyqhZtjbgAnGaJzDE3UjdLWZXA72BB9+D9cQGxmcOX5s9PSWeFEEEr3JEj/AM7D01ceg9cXDOXpHkpnnDKxvqQWAJHHa2FKSb7Q3BZWNzqNhjXFWl6ZI5g0iIdS78EA/wB8KpsyrODSzsHbXG66SSdh2v8ApghkVQKjxZR1a6WR1kBNzcEIQAPyOEGpNTTuqujxh0DqJFsWB4PsRjVl2cS0NVDONLdOQOBbi3/q4+uKjqvi5kqKCKnmnWKNpkDl9wV1KCpFje9wPLfGpp/EVk6EuSPDYFbwzR2FtrC9hhKnzkZhRztHOpLsHS916Z0ji3O63PHbDXRZ2gy6hC0bSK8QW8M0ZAIFjfUyntioF+K2zOSOmObwZSYVkHErAPuCbhrAcc34J42wHllWbMKqHMYZp5iUiRqcHUq8Gw23NxfjjBjxXUGvoI2jy+vSWCTWhnjVEU22Oq5U72sN73xDKozWywTkdJKqN0EKMVBYAki4tc79+N+NhgIZhSClzGB0qFjM0ZRo2X5qoAXCb8m3rhc8X1VNH4dy6ntLWzy3npqqRdLRRX+6f9TC1t/fyw0QxTGn+HyyaqmmeEPA1SbLEqEC4J/1XIuL+2Avi4UeYtLRFYsvpsrlKRygX1XAJAUedwTiBcyzNa/KIkmpHUtOrRusi6gQLfUYeI62XMchiqZI1WRFkjZUvYWUeeBnhLITUq1VUT/F0UJtToylFkfuWuLgL3Hf6YJ+FzTVC5jTVM/y/EXVidAbXcbDkA328tsF0ueLoyucyyEEKAbva4uXfvgXT0fxBsXGsmyrYnf1w4eJZYHSrOXVbJVUqxydB3Kh47EuCrbG976dz5bG2FinmWNqhYl4Q9MFraS1gN/TUfwwHuW5NLXV6ZbBNTzqX1TzJqPTUXuSLb87W2ucMWQUpkr8woKUCNaSZWCyHUQLjkjk7bjsdu2M/hPKJaSvatppYmSEhdPU2bYl9dxuFBHBtc998CZfEHwefVs+XOlWsv8AmSsgGsggkoDsBtsSDxe2A9z6nejrywWNklJdZYl0qx1FWB8yDY+fzd+cWZBSVc2df4hTSwvJTgExs12Y3sFUG29u44t+ObN6miqaFp6GheBpnEhJILM+oggAbW3HYcYjSZbLUBqmnqSssp0wqj/MzMbAWXceW+Io/T55Hl2dZotQ608tRIpSMvrKMbCxsNtidja1vbC1W0UldnKyxyx9ZyqlovkTqk2uN+CSCT2ucaKPwpUtCJnjAVlLWY6T9244vvqBX0JW9r4ODJ56OR53haXqAhAI2ZGjPKnYWLDSdW1rnzwGzw/DBSyLM+slARFE3ySIDu5uT8wJJIJvt3O1ihzQuSqVE0QuSW1pueLAXFvPk84ARKYJi9fTVMTqFGqHUNJAGm4+ne4HPvaJ6QsHo4lRmF5Oo5UE+mkj9Prih/rZZY4AYSzMTYm99Pvb+2FrPPD7s3x1AY4JWP2sSDT1jfsBbfn98noEnCaIqZTLf7zoQp25v58fgOe0lilJBkWNyCQ2mT5b33tf8OPPFZcqro5eotXlsmiqjctJpOpka/8AKWuRf/Se/nhcnLQxtCCSgawaxsxPJuR7fvnrGf5VSyhq1ZViqlGkzLYdUHi4vyOAfTCFn3w80YYBKaZ1veS/2g4BuQbcEbHEXAD4WQ0ktSilootHUcHgtsBY97jt64syWoijzaiepcpAlRG8hABsoYEkg4koq4YpKZepocqZIh/Na9uDcjft54lR1UNJNTyrSLPUxTFpY6hA0brawTRb3v8AS3GIo7/EyoSr8RPPSDWaeGNJ2WxFyTp49CAT7YWcvqIopXeqpxOHhkVAT8uoggMR3tufUgY21dZmU61tPIDHT1lQah4VUKNV7jTtew8httgc8NiF3ve1z+mCCdD0kocxm+LEU0EaPTxsSGlJcA2Ft9v2cFvCmex0tdFBVlDBILh3/wDibe304/HC8cuKQdeSRdIAOx3W52viuVeiRG6qjG2xWxtyPrgrqdRWQxQy0U1CnQlUrpjbSWv3FwPT8sL2S5hLkubQ5VmJLUUUqSwuI9WjfZrqNzc2J89uMYcoz1quCKjqSXmHywvrb5h2U3YD248vK+6tjnzCJY8yUxsv+VLIrFUP+6wuV2Fxf6G2KjRnvievfLs1pSjU9UlXE0LwvfTC24OtedwO++sjtgLn4mrK5YZ3EkqIvUYADXJYFmI9f6DG1JJMyy2fIqphHW/J05WuAyISdzvcWvb8d97j/ES1VHmldIS2hKgoLruWtff0wDp4co6vJssmgmkemWSIStJMQFgAJuR5G3nx5cDCd/j1RTZlP/09N0IHawdhZpPP1ANuOeN8WZxnGZ5pkZWskKw3tpW95W5+b/iDxa2997DAjJqOqeakIjUCZiY2IuLrudsKQ0U2c0NcepV5Tqq02ZnPUV14IJJ1Xt533798A6hXhzuppoZ3SylEsbMLb8+eD+StLT0sNTT5fqmmqXji69hHGVF2DHzsCOLbnztiVLl9LKxerldqmpR6eoEJAYSXJVxa99wCTtsV9yAOPLqymjqldnXrDphWa3VJOw8yDYknvbFWX5BWmJagRMfseqoNl1KG0OovyRxYdzbHRRlUKVCSzjosRGy9VrmN0OxTc2uTuo29ObkKajhYy9OFgL3LFjpve5YWI7km/mMIUnz5JBElpDBDTLI2gQkne6mOXfcryLAA37WODFBltQI1lhpIqOFyVWFgNegsGIF+V1EEXNxbte2GSny6gjqQyLGmj7rRbst9zv2uSb+d8fSUU9OzvTNJq021gj3AKnm3G3r22KFD6OmmpZZVjSpDOSzSFBckgA/Nbnje36YvhapuHkgdiW0qS38o7t7n088SXMJYLmSPrF7iL7IoWsOTvx6842x1KswQUwAIGxfgfW2CM0nVaO8kbTRk3ZF+UjfudvI7YwS0EhU/DU0OzcMShI7G4/Q/0wQCUExd1lm3urgSsfmte3PIuTbGkaVQdJiy8ai+r+/pgNHXiMvTRA+2+phfjy/f9w8jssrGlC6etolZAVUEW2sL3/8Ae9sEfh4jIVEUbMdgWHFt+98WCiFySSdFlClyVG/Ye+KhefJqqpmaUyqYQ1ljYWU7EHcfu3Fu2eo8PCSMTmEzKhLl0TQt7drnfyv/AGGGv4QzyTanOk2XSd7cDb8cYqynW4d3kdl+ZfnIA2sbW4uFt388FK0Hh9qbNqGeWBad1lSVYQVuACAX23te39z2HNldOhao6EXVncyKSjNqJBIuQNyd9vX1w11lDKsgrIqgoqsrzqBYyJc2W/cb/ve4+ky7VSwRirqNPTIFm0hQRYbDm1+5xAvxZAakyVFdKKSovqSnQMQQCdyDuO+21+O+MdbklPTgmmQmUOWeRgAo24uWsPP1uMNKU1J0pGELFEDdZjIbki3A4tzyf1x8MhFdlJq+sDGbX6iXYsCd/Ly/DAIgpDWCqy9Z1bS+uMazYA9M7J/Lcd772/24wVOURRGbrTmSREFl8yfUH35tx3w1UmRVGYZpXrDOsKBdQFzbSAoG1rXIFj6YKjwPAhkRqotUKARZbIAdxbuO+CueQZcyNaUBhqFulY/iQbDBn/GqicFKsu4FtDXBJUjbtz3v6++Lc1y6vWukp/ilKo6RqASBuBbt5Eb84ZYPBtBl2g5mDWuw4DsgAHO4t+/LAK05p6uEOTLDNHussim5/wBrHy8jbb2vjdSV9LmtO9DVIsddHOkjySsdLWFiW225AsNh7DEq7wnEZ/h6WpcOwJUEFVHzEEck9ufbEafwg71EcFZWXZZANai7ADgBv73tbbAWVNBIghrqkqtLSSuJKOLVqSPURq1Wsbixv3GNtORGhoMqplkkWVpqaoQWMT+WrSNh+YYnBSj8M0FOjSVslTUDphtJcW2B5sBe/UN/e3YYOQ5VGqOKeRowtrBQBpG3HPn7YAJS5PNOHavqGDOpEkcZLRhvcNcm+xJ8gb+RSnoaOnqC0cNMzui6iNQkNh/Mx9e364ItTuqWuATZSAdmG3O3lbEZaWeMaqdlVA+nSTbY29Pr/fFRCpko9IM6qrKTZdV23HzWuPI8eWI2WMxPGFSVraQCbuvcC/f3G1xj6l1VPzpJJ0r3+0Yk7i4Nh7Hv+uJUstMTKkSymVZOlZzddRBO3cDbAbeutOkiMsY1jVpUgEX9vf8ALFE2a0kCk1V3MpNndGPvcm/l54hNAFVZY5JI5m2FjcLt59/rj5aFlXVJLqYgNqIBIJsR2F+2ILhPBURE9UKLAGOwAI8/b3GMNWJmICkwxt/OiBrm3Av2xXLLFEwPTLCWxDbBgWNvpv5flidROISxnUPspRdN14uLg8eX7tgKoag0UjSACTUoEhj2If1FrW5/scR/xNekNXWIBOpunex+lge+/wDtxeaQxJHJNLIFdP8ALWQsBwNjsR2/Y3yzZeZ3t1nlv81qgB7exI98B//Z"/>
          <p:cNvSpPr>
            <a:spLocks noChangeAspect="1" noChangeArrowheads="1"/>
          </p:cNvSpPr>
          <p:nvPr/>
        </p:nvSpPr>
        <p:spPr bwMode="auto">
          <a:xfrm>
            <a:off x="77788" y="-485775"/>
            <a:ext cx="1533525" cy="942975"/>
          </a:xfrm>
          <a:prstGeom prst="rect">
            <a:avLst/>
          </a:prstGeom>
          <a:noFill/>
          <a:ln w="9525">
            <a:noFill/>
            <a:miter lim="800000"/>
            <a:headEnd/>
            <a:tailEnd/>
          </a:ln>
        </p:spPr>
        <p:txBody>
          <a:bodyPr/>
          <a:lstStyle/>
          <a:p>
            <a:endParaRPr lang="en-GB">
              <a:latin typeface="Calibri" pitchFamily="34" charset="0"/>
            </a:endParaRPr>
          </a:p>
        </p:txBody>
      </p:sp>
      <p:pic>
        <p:nvPicPr>
          <p:cNvPr id="34824" name="Picture 12" descr="http://www.wwiivehicles.com/usa/self-propelled-guns/m12/m12-gun-motor-carriage-05.png"/>
          <p:cNvPicPr>
            <a:picLocks noChangeAspect="1" noChangeArrowheads="1"/>
          </p:cNvPicPr>
          <p:nvPr/>
        </p:nvPicPr>
        <p:blipFill>
          <a:blip r:embed="rId4" cstate="print"/>
          <a:srcRect/>
          <a:stretch>
            <a:fillRect/>
          </a:stretch>
        </p:blipFill>
        <p:spPr bwMode="auto">
          <a:xfrm>
            <a:off x="4427538" y="1341438"/>
            <a:ext cx="4716462" cy="2897187"/>
          </a:xfrm>
          <a:prstGeom prst="rect">
            <a:avLst/>
          </a:prstGeom>
          <a:noFill/>
          <a:ln w="9525">
            <a:noFill/>
            <a:miter lim="800000"/>
            <a:headEnd/>
            <a:tailEnd/>
          </a:ln>
        </p:spPr>
      </p:pic>
      <p:pic>
        <p:nvPicPr>
          <p:cNvPr id="34825" name="Picture 14" descr="http://t1.gstatic.com/images?q=tbn:ANd9GcR_qMNh-c8deUTikfCHli_kdD-vRteLfXT4_FhcPkRwibONVQJQjYbNu6m1"/>
          <p:cNvPicPr>
            <a:picLocks noChangeAspect="1" noChangeArrowheads="1"/>
          </p:cNvPicPr>
          <p:nvPr/>
        </p:nvPicPr>
        <p:blipFill>
          <a:blip r:embed="rId5" cstate="print"/>
          <a:srcRect/>
          <a:stretch>
            <a:fillRect/>
          </a:stretch>
        </p:blipFill>
        <p:spPr bwMode="auto">
          <a:xfrm>
            <a:off x="0" y="3860800"/>
            <a:ext cx="4470400" cy="2997200"/>
          </a:xfrm>
          <a:prstGeom prst="rect">
            <a:avLst/>
          </a:prstGeom>
          <a:noFill/>
          <a:ln w="9525">
            <a:noFill/>
            <a:miter lim="800000"/>
            <a:headEnd/>
            <a:tailEnd/>
          </a:ln>
        </p:spPr>
      </p:pic>
      <p:sp>
        <p:nvSpPr>
          <p:cNvPr id="34826" name="AutoShape 16" descr="data:image/jpg;base64,/9j/4AAQSkZJRgABAQAAAQABAAD/2wBDAAkGBwgHBgkIBwgKCgkLDRYPDQwMDRsUFRAWIB0iIiAdHx8kKDQsJCYxJx8fLT0tMTU3Ojo6Iys/RD84QzQ5Ojf/2wBDAQoKCg0MDRoPDxo3JR8lNzc3Nzc3Nzc3Nzc3Nzc3Nzc3Nzc3Nzc3Nzc3Nzc3Nzc3Nzc3Nzc3Nzc3Nzc3Nzc3Nzf/wAARCACDAMUDASIAAhEBAxEB/8QAHAAAAQUBAQEAAAAAAAAAAAAABQACAwQGBwEI/8QAOhAAAgEDAwIEBAQFAwQDAQAAAQIDAAQREiExBUETIlFhBnGBkRQyobEjQtHh8BVSwSQzkvFTYoJy/8QAFAEBAAAAAAAAAAAAAAAAAAAAAP/EABQRAQAAAAAAAAAAAAAAAAAAAAD/2gAMAwEAAhEDEQA/AN9Ao0qRVnFVbc4UCrS7ig8qROKZUq7jagcpwaF9U+I7fp8xt0Tx5l3ffCr7e5ojOZI7eSWKFpnQZWJCAXPoMkD9a5T1l+qxdQmjlsNFyfO4Zwx824/Kff1oOldG+JLbqUvgMhhmI8oLZVvYH19qOLvnFcg6R03qV5d28C3ZgMrLh0thhQT6k8jFdZsrd4LWGJppJmRQDLKQWb3OAB+lBZA8tOWvUX1p+kUHqAGk00MbhHljVz/KzgH7UL+Iurp0jpkkwZFnZSsAZgNT9jv2HJ/vXKm62pmZprpHYsSzFtTHfvjNB2xq9UVk/grql1cwrBLFLLDpDRzkYwMkAHO+Njj5VrxjFAhTtQUbkD5moLy5S0tJJn4RSfn7Vze46pc3VwXnkUk77yDb25oOog5Ga9rMfCvUZJFMEr61A8hznHttWk8QY70DjXm1MMmeK8Go8UEgxSxmmL707b1oPcCmFRmnEgd6aSOaCOUYxSpTbkUqDIwMMc1cQ7VyzpXxddQOpKmSMZGhyf3rTW3xisrW+mHAOfGB/l27fb9aDYBSexqVF2oanV7LSCbqHf0cVFN8Q2EEyRvOMvncbgfPFAZmmht4i08sca/7nYKP1rA/GnWrSbqEK9PEck0SNqmG3i8eQHuAMn55ob8U9cXqHUpYg+uFfLEpO23Jx8+9Y+a6m/Fr4pSGEHCjG/tk9t6Da/D/AMQ2lrd2c11+IkhDuUCqdSsAceU8gEnYbZxXROl/E/R+pTJb2tzieQExxuhXVgZIB9cb4O+N6+f5PxLKIlf+Y4KnfkE8fSjltd3NhEkyyHMZUqxPByNvvQd+VgcDbJp6kMMgg1xW6+MupNN4jzNIpGYyVxse1Bb/AOPerxXaeFdSJHBlQq7ZA5J9aDuHWr3oz2dzZdSv7SNZI2ilV5V1AEY45BrmFolkZdEb2rxqCmZcK0i9mA25wDtWRm8SWOS7EJKxSiOSVMMoc5ONQyCcA996isertA4yN4w3hsUBI7ggkZxQd/8AhS2SLpvjjTruXMjaTkKOFG3ooH15o3xXzv03q8qRR3MMtxbHSFkeNiDnfk8E5AOa6BZ/FnUZbITvcAZTBcgcDv8A80HQL24tUjeC6miQSIQVdwCQdjXIZrSztuotaSqtyYy0YljAAYY2NCeudcvOoztdTXcn8NQq4wDgbgbe+Tn32xQa06u8N87maQJvkqCd8bA89/lQdn+DLe0hvZDHKiOYwi26jB23JPqePlv61sCa4P03rUpt4rlLiSOQqScdieRWj6F8SXM1s0ZuGkKcFmIIH0+VB1P5Ugfaubt8QTkeWX66j/WoW63dHiY/eg6hmlkdyK5d/q11/wDOf/Kvf9Xue8hb/wDVB0ySRF5dR9aia6gX80qD/wDQrm56tKdsml/qbahs2eN6Doc17ag7zp3/AJhSrBHqbhRuBv6GlQc9jmkQgGMAdhsKlHUHVQ2dONuOfapQhcqJYckbhie3/FOt7bVOdThd/wAgUnIz6jig9gvjg4MRPOw3p63p8Tzg6zswAxk5qSTp0kgY+IyhhjLZx7UpbUwKzPIGwMnK5oMpfyyCcujMp1Z9O9MaaadQkkuQc5wgGai6g0p2iVNJbTnByN+9U/GljYiUaWHYHO3r+1AQL+Rk2IDjHr6Cq9w+EUGVyFcYDMSBn2qBLvIwYmORzg062gW+lEBYo7nytvt7470B7pF2jkwSTrKyjIwNQ9wKv2/w1aSMblozcM51LCJigJ55Hv2oNBHBYtHG5uJ5kIOpYiEB/wBvm/ercfXDZx/w9RjZ2IXONycn9/60Gi6s80Hwz4DW9tFappRRDIS0TK3lHmzkYxWOiaOS4UF1TgFz29/1qxf9SW5c2pV9HiB2Z2Cux9AMnUe3ahlvehF0QSMqtjWskKPn9iDzxgj1oDUFjDNYzzR9ctxMUGLNoXLt5h5QcZz3wBtj3pq9Qlt+mzxmTKqNKAPnIJwagtupXC/wIbsrGTjCNNHoB5OAxUbbn5DnvLN0Vo/EiS+tZVYqGSOXEigH+VNsnnvQCze6SY8nQygnJ++9SwyxFgUXZh/NV2X4WuXVPAvbU7/kkYxsAfXYjNQt8PdQjfQzWwYY/LODnnYY3/Sgclwgt/DLMrg+UAbZqHp91LFMUnOAxDAF9JKncEb+lSP0PqcjtF4KYbfV4gwftv8ApUl50+SEWyXFvM4hj8PeM7+5FBrB1OR4EcISCMagQRt/avB1J8s3hSE/yrjY/Xesx0mRYbhrcMQrjIByhOOMjG596LwSzIFK6lXTkAZ830oCY6qmwaNwdtXk/anL1OJlOEOQdgV7UPjljUOs6szEdt/2rxTbjBEcqFmGnT/egJR9Tt22IbV2ULvUN11NI8jw+eCdqqkAsFiJJPBYncfSmLDcB8iVNIXO4OfoaCUdRkZR2HbApVRk8QbPqB+eP+KVA/8ADBospMqygcAkY96t28RJzrXIGMI/t/hoZFar4elnj1atKqcrj3orbwCJV1yohHmbLHH3oL0cswQAqZBsVJbc/eq92LiXUojfz86MHPy3oZfdZSHW0EhkJbCohwCccgH5VHbdWju4Va2k0OSEIfIAPpk8H2OKANdW7w3EkUsWGPLYyQp/QUMkTRCzOT4kcgUg/v7g7fetD16NtCSsqo8Y8xzvufQjj3qM9Ful6XJ1CbwkBTHgtnVIp754HPf+9BX6F0mXrMraGMdtGf4kwyQD6AEbmtb03otrbXkgNhbNaYwrzZkkY++dh9KG/DnX7WPpsVpch4kh2ScKSj5OSc/M896uXXxL06FWQF5jwNCneg0ElnYm1aIRQpC2NSaVAOODxXMus2q2vXZf9MfNrGQwYnOgEA4z3wRt61obmWHqduz3vUvAQowSGPONWNtRG5AyPTtvWbubuKOAQgmZBs+vmT3NBSs3N5crHM5iw4zMWO/cDbv/AFqaeO4hunimjjuIo0Lu0R0Lh86WZiM88A1TlnihjJiBXclFViNyc49albqUctmIki808wmmctsdK4CgexLn03HpQFPhXwZFupLq3jnixqAdSVGkHH8p9fUfXehk3WJ5LhZI42ChNOn8wBzny+gxgAdsUW6aIWtb6YaQxjOx0kr7b7+lBbLxIXa6UA6VPmHnGwzjPbYcjtQEYfiOSNQgkwBtjUVA9tmWknWGLFtYJbPfI3q41h+C67dutxbJ06eKZA6OukK8ZKgDOSQxXtnIrO3iNO6GJTrbGpEHL+gA9TjYepHag0Vv1qNYpPEDGUjCMrEBf1/zFOTrLH+fI/es5b9N6nMQqWVzvsCYyBntziq6yvvpGMHnNBsh1hpWRDIQC2CSc6R3NHGvOmHpDeJaJKxGVVzyc4BznPP7VzdjcNoZYZmB4IXY596uTdVuREqzeXCjy6AMb/LfbHNBq+n9TXwxbJEkcWgHSuoAH+bO+cVP4yEhTIAWYqwH8o7c0B6Z1K3MyB44yo/MxGSx539q1Zv+lXsBSWCDVkAaQFb/AMhvQVo4ZMCRY2yNsA5LY9hSgmfXoVCkmMcH515JLZWl6lrDdOzyLkFkXSmc4yc98f15qdi0Y0MDjGoso7+w4P3oKDxLJI7SKxOr+Un+tKqFx+Na4eQsV1cAtilQXRcTpI5IRkIyRgjHuM8Ch3VJ2t7QmB3fJBIXOxz3FG4ZYJmWPxIic+mN/Y444+tQdSszFBrRFZ87BgSTj9M/2oKUFvG9ohUgTAArJuSpx6fU1ThjubOWRkOVcZJQYw3v232pG5ljdkRGWdyF0sMY7d/enXMXlAlmlkmAzqGwHrpHagmvbmKC2DrFJGX5ilky0pxjyrzjfnAHzpwvpoViiupIZW04aGUnGMcDk4HqcD3xQmxiVZGuHfW0bjU7ZJGO/vyN/wD60Xh1hZAsNncwSHcGNiwP3zn3z75oBQuPB6kTcHXGWbXq3OCNl9gMk7elaDpaW8kmqRVdl3OOazPVoXh0LoMYO6IWBK4PqOfb7VBDdyW7RyRTFACB8h6Y7/Kg2F31C2SwubcwNHksFlJ0qdQxgZwc7Zx7Vmbnokc/ix2174kqMVYaMBh2x3x86p9U69L1WJBcrCFjJYiNcaie5J3O1S2he2kiaMlkkjydIyFPbj2NBV/0wxyiKYkuh/IBz6c9vpTJOnGLUZCkYDZAkYA477c/pRe/h/FR4WZoZGzkAnB9jQxbc3F14alGLMA4XY/rjO+1BorOBk+HbrRqhEq4yxfSM8k5wCN/Tt3qC4a1PTCLSQK0ceFwhAI75/XfvneiHUbq36VBa2jPFbyybyHwVfQDyQFBJ/XjvVK7lnv7n8CZ28aUjxLiUAqse2XyM5XGOKCn4rC0dQgZFYrjToRWOeMHc7ck/TvTLKb8LfRXUSlyDlSMZBK9s8fP3o1HD055dNjHLLDI5dpZhpaQZyGjUbADB8vJBPNWRYRS2cTW91BIkKFNe4z52bnG/wCYfagf1LqLJYvJpxIp7gEK3GSQMfqawqW+lwHd9CjONsnbb6cVperwAIbeUs6IQQo3353qraWkM7uzg+IRgDIx2xjtn2NBB0+5ubaIKrHTk6vNgnPJP+dquJDHeAGTVkHPlx7c/wDqqn4OaNgpQxudmVlPb9KsLGEULG5Lg6mVOV2GCe3r37UHtx0e3abVZzPmXLEEAgHvjHv2p8HQrzXlrmGNc7A5J+fFTwz+GyuY1B7hVIz78fWjNo3jIzFVA06siXJYehoKVh0WW3uxczTwlwBpBU79uD7Vfkt2hDNb3AgydWMeR/8A+l7fMY+tTtbyNG20Q27HOdu4NUbtmEJWNzG5IyWB23378UDRdrcO6ylYJkPnjY4A9CD3B9aVBbi1eV83SiR//qSuPbGaVBe/BNqVkPhxbkkHOfT5GiVu8pbHi5kAwFzliPX39abCrLszaXbgqcgn2PqBn0qyLRFQr4bDI/7mMn69/wBKAJ1uURiNlRS+cnC4bPyFDre4NywEulQ5IDBu3f61obtkihkZ40GkZJ1AnOO437CszetOt5mO31ppxjRz3xjvvsKBXcyx5Vcgqx0BBsF99+/7VLZSRkia2l0NjJU/tQaeK4ZhK0TMJDkrwd/Wq4nNrKU8Fgh3O+cH2oNW7K7vIMgvpzqPYcimusItDDMqGEHcadiecY+dBVumQK2JG2z5uT7UTt7K9u447jVAsBYIx8XLx5OM6QMj570EtusOpm8CJXb/AGxLkfXv+1T23Sb+/kf8FcWcKrn+HdXIQnbcjIIx75ohL0qzNysUXS7yWIBQ1zNdeHHk98Y3G/Cijq3fw30+3Nsz31rMxHhyWscb6x6jUCR8j9CaDLSfDdyYZJep9YhtET/4cOrHHAJKg/MHHvT+iRiwtJpVVJ5lbSmkiTJ/3YAIO3vwD7k3ppuiSzASy9SumY4DdQjVlA9grbf+NP65120/CWNv0oKngRFZXWIIrMSuw2BPrkgc0GOv4rhLhpriR45JjlzOMMMjvjkfYEdqk6f1U28JSZHlZVwrRuEwuc44O22TxvUXVJHmc6tnByRqyTgHf9O9eDp0sfTo7qTCrLI8YBGCQgGSfmTj6GgLJ8QWhQKbadGH5WVlYqfUcY+lE1vrc2cU0CFJJkz6Lqzg/XONvcVkIIhK2NWFGxIFE+myObaW2fVlWZk9mA8wH0/agLWqdMnXw3v4IbtjhknDKr+mH4GQT2p0/RLmxh8VrSRskf8AVJh1A9QV24POx+VZG+Uz3QG2NIGSdgKt2t3ddOZRZ3l1COC0cuFY99uP/dAetrA3BVZDjAwNGSTvjG5H7fXNW7fp7RIZ1iMpJ0nXhV59jzjP96qx/EN9cRBLloriZlwGZAJMH3zv8qu2V/E2nxrs2rDGFuovIfXzgbbdyD2oE0SQapCpjAAHchcg/Y7DFeRSSBQoU51bMGBXG/2P+b0ybqAa4kSFg6HSSc6gf678cc4OKbY3/gRFWjYo7HSX4+f9KC4kiRAHx9KNsdYJPG5J9aqXUiMyFlwUfHzXI++/b3p6zK6tqZ9TNsCM5BHOP87Gqkrs0mlmYyMAMEY9SPrkH70Fg2sDf98yo2TtHhgPb7Y+9Kh0kkoOI2O2xBGMUqDQwKqRnEisWwDjcY+n7+/tTxHLpXwlKqNTeeTfnjbt7bfWoESVotEaSZVcamZRk7eo9uTU1qlzJH/FJWRiMMWHlHyx/mfSgrTxtcFoniClTkMq/lHsfXYd6qTW0jAgSM6qcgFgSozj5DaiKwgukXkckbLoGSMHOOwJ2p1ymqOACHWNg2SB6HT9djg/2oMte9OMsPl/OBq8MMM7HnPA9M0BuEuirIbd1P8AMdsf52rY3saPIrKnnxpUEkfLuB67frQy8jfSRI0b6mI8Rf5h6YHy9P6UFCwt57mF30hvABlc8bd/2NaHozvAgWIlMq2o5APGc1D0gxpYXNsXRJZFJTI7gDc+w9PnUHT4pGdovF0yF8Z1ZznO/v8AOg0PRpzdmGOYeUzCNmXZsFlB/f0NGpOmWcMjmOFGlCMokf8AMDg/zHvQmxsxFeRYkIDOucnckYHP0oxczCKMJLIqHVgl20A4HqdzQZWfp063ESzR6MsAAzaScnHB35I3qjcRW0aOFnWUfyLGuQRjOc/Wjd9d2DO5SUvOyAYjJwxyCMk+4539hvQG8aUTSLKkcbAZYL5z6ncnK84/TagCTRXEsUNpENcryBQU4JbjOPpR/wCLWjtZ06VbyM0djbxwMM/mIyWb6sc074WtUXqL9Q8GRY7RNY8Qj824HA7b9u1Z+7tbu8vZruN1fxCWJJ59PvQMRhryF049e39aufiNMUUsK4ZWLaycknPcf5n6VFhvB8LSFGwGMEkZz2+1e2dobjp4wqqfEzv/ALcHn7D7mg9mxqEiQ5hm3Rgd09V+h2+ory08MsSUOV0s4fcHf0+/rVuGGOLCzMpiY7HGfCPGsZ59/UfKmyW08UwU41Ngluxz3U+lBHexGPUIFygYkLpwAeMbfLP3Oangv2SIRQnXjd13A9D9M1J/F/DxwoGVyd5NPbPlH7fTFQ3UR2MM2rGSoB3J3H/Hz3HvQK2ikEhcII0BwdsbckfocfKriNKkmpWDsq5y2D+oPvxnkb+lDIPHhlzH55c74Ofb/wB0XgUzRKsxjyMrgYbAPORycZ9e9BYs0YxR3AkLzagDq4J2J35ztv6jJ7V7cRIjSBkcOW5BJyfv+1RXAjhmDly6tjwwMgtjg4x9c+uKh/HzRHxAcMTjOAdI+fI99v7BLFBCyAykNncHDHIpVWi6i+n86uO3mK4/alQGwnhSb+FljhBjbsOPXmpLdDIzOW8NXONK4CDjbc5PNTLBNFAHXwCrfmds4Hy7+g5xt9abNaI+lymcY8oUNnG43BxjvzQepbxoxYyvcEAHLjQF9icbcj+maaxRxokR1xgOR5N9s9jtjHHp6HNWZFJiDxwg4GnSpIXk+pwRzt/aqaQhJl8ZjIV3GtiTvvk787nc+/0BXcEBZhMmhdI38QEJkeu5AJzue2O9QJGGKfh4YzFq/MzEMfUnIxnP+Yq4V1LofgL5XYqoG/YY55+X2p8ipJGPEc5ySGQN5Qc9z9e9ACv+nsMtBbkOg4xgnb09ft/zVa06fe2t1HKRqYbmNyFZsdgO/t6/StRlg4hiXcHBGNJxvuQSTvj71FOwAOuIr5cECPW2c8ZwduOf70FT8TdTOBCqKw3B1eZf6Y279x9ad1DLMxeeeZ+XGZM74yc+nP8AnAJi2tJosrCQJMDQCI2xwSdts8f8jamIi+NGW0aXwCwYurHGQQRnHHJIoBsMMsjxKUtlTJxnI0gcnGxPbf8AanvAkEEriJHdlB1qnA1b899lz9TvR4wy/gwyNo31hQ2k47jPBPbPbPNCri1vIXeWOONkBD6SzFQBkDjnf/DQS9WQ9K+Fo7QAJc3rB2B7DAJGe22Bz3zQSKCeN5IMW7x6dJGtSc4yT79/2xVy5N71PqEU3U4k0xIVjVWYqRg759PfNNMCiTQ0ENurYwwBk575G++57nv3oPI/h/xVxK7K7Y0MrYBbb7bY245p/wDo6WjsWuDIFXIVlABzx+529RROH8REylcllBVk9dwM5xzzuR3FXnT/AKeQq4bI2YjUSc9sHjB7d+9BlLyM6HB1FA2VGndORjI34/4qGMysDHGA8KjKx5OQe+kkbH9PWjT2viB3aSIBdmkKhMnOR8jjOxPc+tNe3FrtCFdlkAk1HOV4yR6Yzv3z3FALvIp2uCDcCFn83hv5SBgcHOD33FMj6ZKZVdyrIAMFdJ4POc7cVclsmjiKeGY0PmXZfN9M7fpnmoBYrpEctt4XmJBCglh6HO+eKCobeQFknmhgRTglTqbkb4XPf1qT8XH4gNrGmVBzLIN8+ukfLk1Ym6eUhdmZERicFWAzk52Bxx/nNDFhERZHXyk7EjkjPfI9fpQXgzqwMsbuZDvLgnHuDTgq6lMpw2CR6gfYf12qNpZEit2I0lkw65OR5iP8zXsDKWJkKqzHIAG+Oc7f596Cbxba2OBECx5yi8dhudu+1KpQscg8+plH5ASMj9KVAZsZpJTIshBCIGXYAg6sc/Ki/U4YxK66BgQs4z2IKkfufvSpUA2yJm1s7NqUlQQSNsA9vc1P1FF/6QY5IJOd85Hf60qVAL6zI1vPG0WAzuVJIDbafegcVxNL1RY2kYIXAwh04BQcY4pUqAnD/DjuI0wEhklWNRwuAOB6+/evUY6btMDQFby4GN3A4+W1KlQNupXitl8JtAEWoBdhnUw49NuOKMdDtoZYy0kYZpIEkdu7Np5zSpUFuNjJaxayT5UOamijSRmV1BUSflPHJ7cUqVBS6paQW8azQpokLq2oMc50n+goO8r/AI+B8gMygkgDOSSCfntzSpUBK23uJEwNP4l1xjsuMf5371LMit+HUgYlcq49Qcn/AIG9KlQE57aIwIzKWbQd2Ynjis/N5rJZDgujhFbG4GnOM/Mk/U0qVA8KH6VLK4DPoH5hkc+lRJBFPFbNIgJeQBsbc5J4pUqB8kEQs4CFIypzgkcBcfuaHeFHM0plRWMYUqSPXnPr9aVKg9v4Yxaw6V04ii2UkDzBS23vqb7+wqhYIskyM6hmcjUT334+XtSpUHsTFyS5J2HJpUqVB//Z"/>
          <p:cNvSpPr>
            <a:spLocks noChangeAspect="1" noChangeArrowheads="1"/>
          </p:cNvSpPr>
          <p:nvPr/>
        </p:nvSpPr>
        <p:spPr bwMode="auto">
          <a:xfrm>
            <a:off x="77788" y="-592138"/>
            <a:ext cx="1743075" cy="1162051"/>
          </a:xfrm>
          <a:prstGeom prst="rect">
            <a:avLst/>
          </a:prstGeom>
          <a:noFill/>
          <a:ln w="9525">
            <a:noFill/>
            <a:miter lim="800000"/>
            <a:headEnd/>
            <a:tailEnd/>
          </a:ln>
        </p:spPr>
        <p:txBody>
          <a:bodyPr/>
          <a:lstStyle/>
          <a:p>
            <a:endParaRPr lang="en-GB">
              <a:latin typeface="Calibri" pitchFamily="34" charset="0"/>
            </a:endParaRPr>
          </a:p>
        </p:txBody>
      </p:sp>
      <p:sp>
        <p:nvSpPr>
          <p:cNvPr id="34827" name="AutoShape 18" descr="data:image/jpg;base64,/9j/4AAQSkZJRgABAQAAAQABAAD/2wBDAAkGBwgHBgkIBwgKCgkLDRYPDQwMDRsUFRAWIB0iIiAdHx8kKDQsJCYxJx8fLT0tMTU3Ojo6Iys/RD84QzQ5Ojf/2wBDAQoKCg0MDRoPDxo3JR8lNzc3Nzc3Nzc3Nzc3Nzc3Nzc3Nzc3Nzc3Nzc3Nzc3Nzc3Nzc3Nzc3Nzc3Nzc3Nzc3Nzf/wAARCACDAMUDASIAAhEBAxEB/8QAHAAAAQUBAQEAAAAAAAAAAAAABQACAwQGBwEI/8QAOhAAAgEDAwIEBAQFAwQDAQAAAQIDAAQREiExBUETIlFhBnGBkRQyobEjQtHh8BVSwSQzkvFTYoJy/8QAFAEBAAAAAAAAAAAAAAAAAAAAAP/EABQRAQAAAAAAAAAAAAAAAAAAAAD/2gAMAwEAAhEDEQA/AN9Ao0qRVnFVbc4UCrS7ig8qROKZUq7jagcpwaF9U+I7fp8xt0Tx5l3ffCr7e5ojOZI7eSWKFpnQZWJCAXPoMkD9a5T1l+qxdQmjlsNFyfO4Zwx824/Kff1oOldG+JLbqUvgMhhmI8oLZVvYH19qOLvnFcg6R03qV5d28C3ZgMrLh0thhQT6k8jFdZsrd4LWGJppJmRQDLKQWb3OAB+lBZA8tOWvUX1p+kUHqAGk00MbhHljVz/KzgH7UL+Iurp0jpkkwZFnZSsAZgNT9jv2HJ/vXKm62pmZprpHYsSzFtTHfvjNB2xq9UVk/grql1cwrBLFLLDpDRzkYwMkAHO+Njj5VrxjFAhTtQUbkD5moLy5S0tJJn4RSfn7Vze46pc3VwXnkUk77yDb25oOog5Ga9rMfCvUZJFMEr61A8hznHttWk8QY70DjXm1MMmeK8Go8UEgxSxmmL707b1oPcCmFRmnEgd6aSOaCOUYxSpTbkUqDIwMMc1cQ7VyzpXxddQOpKmSMZGhyf3rTW3xisrW+mHAOfGB/l27fb9aDYBSexqVF2oanV7LSCbqHf0cVFN8Q2EEyRvOMvncbgfPFAZmmht4i08sca/7nYKP1rA/GnWrSbqEK9PEck0SNqmG3i8eQHuAMn55ob8U9cXqHUpYg+uFfLEpO23Jx8+9Y+a6m/Fr4pSGEHCjG/tk9t6Da/D/AMQ2lrd2c11+IkhDuUCqdSsAceU8gEnYbZxXROl/E/R+pTJb2tzieQExxuhXVgZIB9cb4O+N6+f5PxLKIlf+Y4KnfkE8fSjltd3NhEkyyHMZUqxPByNvvQd+VgcDbJp6kMMgg1xW6+MupNN4jzNIpGYyVxse1Bb/AOPerxXaeFdSJHBlQq7ZA5J9aDuHWr3oz2dzZdSv7SNZI2ilV5V1AEY45BrmFolkZdEb2rxqCmZcK0i9mA25wDtWRm8SWOS7EJKxSiOSVMMoc5ONQyCcA996isertA4yN4w3hsUBI7ggkZxQd/8AhS2SLpvjjTruXMjaTkKOFG3ooH15o3xXzv03q8qRR3MMtxbHSFkeNiDnfk8E5AOa6BZ/FnUZbITvcAZTBcgcDv8A80HQL24tUjeC6miQSIQVdwCQdjXIZrSztuotaSqtyYy0YljAAYY2NCeudcvOoztdTXcn8NQq4wDgbgbe+Tn32xQa06u8N87maQJvkqCd8bA89/lQdn+DLe0hvZDHKiOYwi26jB23JPqePlv61sCa4P03rUpt4rlLiSOQqScdieRWj6F8SXM1s0ZuGkKcFmIIH0+VB1P5Ugfaubt8QTkeWX66j/WoW63dHiY/eg6hmlkdyK5d/q11/wDOf/Kvf9Xue8hb/wDVB0ySRF5dR9aia6gX80qD/wDQrm56tKdsml/qbahs2eN6Doc17ag7zp3/AJhSrBHqbhRuBv6GlQc9jmkQgGMAdhsKlHUHVQ2dONuOfapQhcqJYckbhie3/FOt7bVOdThd/wAgUnIz6jig9gvjg4MRPOw3p63p8Tzg6zswAxk5qSTp0kgY+IyhhjLZx7UpbUwKzPIGwMnK5oMpfyyCcujMp1Z9O9MaaadQkkuQc5wgGai6g0p2iVNJbTnByN+9U/GljYiUaWHYHO3r+1AQL+Rk2IDjHr6Cq9w+EUGVyFcYDMSBn2qBLvIwYmORzg062gW+lEBYo7nytvt7470B7pF2jkwSTrKyjIwNQ9wKv2/w1aSMblozcM51LCJigJ55Hv2oNBHBYtHG5uJ5kIOpYiEB/wBvm/ercfXDZx/w9RjZ2IXONycn9/60Gi6s80Hwz4DW9tFappRRDIS0TK3lHmzkYxWOiaOS4UF1TgFz29/1qxf9SW5c2pV9HiB2Z2Cux9AMnUe3ahlvehF0QSMqtjWskKPn9iDzxgj1oDUFjDNYzzR9ctxMUGLNoXLt5h5QcZz3wBtj3pq9Qlt+mzxmTKqNKAPnIJwagtupXC/wIbsrGTjCNNHoB5OAxUbbn5DnvLN0Vo/EiS+tZVYqGSOXEigH+VNsnnvQCze6SY8nQygnJ++9SwyxFgUXZh/NV2X4WuXVPAvbU7/kkYxsAfXYjNQt8PdQjfQzWwYY/LODnnYY3/Sgclwgt/DLMrg+UAbZqHp91LFMUnOAxDAF9JKncEb+lSP0PqcjtF4KYbfV4gwftv8ApUl50+SEWyXFvM4hj8PeM7+5FBrB1OR4EcISCMagQRt/avB1J8s3hSE/yrjY/Xesx0mRYbhrcMQrjIByhOOMjG596LwSzIFK6lXTkAZ830oCY6qmwaNwdtXk/anL1OJlOEOQdgV7UPjljUOs6szEdt/2rxTbjBEcqFmGnT/egJR9Tt22IbV2ULvUN11NI8jw+eCdqqkAsFiJJPBYncfSmLDcB8iVNIXO4OfoaCUdRkZR2HbApVRk8QbPqB+eP+KVA/8ADBospMqygcAkY96t28RJzrXIGMI/t/hoZFar4elnj1atKqcrj3orbwCJV1yohHmbLHH3oL0cswQAqZBsVJbc/eq92LiXUojfz86MHPy3oZfdZSHW0EhkJbCohwCccgH5VHbdWju4Va2k0OSEIfIAPpk8H2OKANdW7w3EkUsWGPLYyQp/QUMkTRCzOT4kcgUg/v7g7fetD16NtCSsqo8Y8xzvufQjj3qM9Ful6XJ1CbwkBTHgtnVIp754HPf+9BX6F0mXrMraGMdtGf4kwyQD6AEbmtb03otrbXkgNhbNaYwrzZkkY++dh9KG/DnX7WPpsVpch4kh2ScKSj5OSc/M896uXXxL06FWQF5jwNCneg0ElnYm1aIRQpC2NSaVAOODxXMus2q2vXZf9MfNrGQwYnOgEA4z3wRt61obmWHqduz3vUvAQowSGPONWNtRG5AyPTtvWbubuKOAQgmZBs+vmT3NBSs3N5crHM5iw4zMWO/cDbv/AFqaeO4hunimjjuIo0Lu0R0Lh86WZiM88A1TlnihjJiBXclFViNyc49albqUctmIki808wmmctsdK4CgexLn03HpQFPhXwZFupLq3jnixqAdSVGkHH8p9fUfXehk3WJ5LhZI42ChNOn8wBzny+gxgAdsUW6aIWtb6YaQxjOx0kr7b7+lBbLxIXa6UA6VPmHnGwzjPbYcjtQEYfiOSNQgkwBtjUVA9tmWknWGLFtYJbPfI3q41h+C67dutxbJ06eKZA6OukK8ZKgDOSQxXtnIrO3iNO6GJTrbGpEHL+gA9TjYepHag0Vv1qNYpPEDGUjCMrEBf1/zFOTrLH+fI/es5b9N6nMQqWVzvsCYyBntziq6yvvpGMHnNBsh1hpWRDIQC2CSc6R3NHGvOmHpDeJaJKxGVVzyc4BznPP7VzdjcNoZYZmB4IXY596uTdVuREqzeXCjy6AMb/LfbHNBq+n9TXwxbJEkcWgHSuoAH+bO+cVP4yEhTIAWYqwH8o7c0B6Z1K3MyB44yo/MxGSx539q1Zv+lXsBSWCDVkAaQFb/AMhvQVo4ZMCRY2yNsA5LY9hSgmfXoVCkmMcH515JLZWl6lrDdOzyLkFkXSmc4yc98f15qdi0Y0MDjGoso7+w4P3oKDxLJI7SKxOr+Un+tKqFx+Na4eQsV1cAtilQXRcTpI5IRkIyRgjHuM8Ch3VJ2t7QmB3fJBIXOxz3FG4ZYJmWPxIic+mN/Y444+tQdSszFBrRFZ87BgSTj9M/2oKUFvG9ohUgTAArJuSpx6fU1ThjubOWRkOVcZJQYw3v232pG5ljdkRGWdyF0sMY7d/enXMXlAlmlkmAzqGwHrpHagmvbmKC2DrFJGX5ilky0pxjyrzjfnAHzpwvpoViiupIZW04aGUnGMcDk4HqcD3xQmxiVZGuHfW0bjU7ZJGO/vyN/wD60Xh1hZAsNncwSHcGNiwP3zn3z75oBQuPB6kTcHXGWbXq3OCNl9gMk7elaDpaW8kmqRVdl3OOazPVoXh0LoMYO6IWBK4PqOfb7VBDdyW7RyRTFACB8h6Y7/Kg2F31C2SwubcwNHksFlJ0qdQxgZwc7Zx7Vmbnokc/ix2174kqMVYaMBh2x3x86p9U69L1WJBcrCFjJYiNcaie5J3O1S2he2kiaMlkkjydIyFPbj2NBV/0wxyiKYkuh/IBz6c9vpTJOnGLUZCkYDZAkYA477c/pRe/h/FR4WZoZGzkAnB9jQxbc3F14alGLMA4XY/rjO+1BorOBk+HbrRqhEq4yxfSM8k5wCN/Tt3qC4a1PTCLSQK0ceFwhAI75/XfvneiHUbq36VBa2jPFbyybyHwVfQDyQFBJ/XjvVK7lnv7n8CZ28aUjxLiUAqse2XyM5XGOKCn4rC0dQgZFYrjToRWOeMHc7ck/TvTLKb8LfRXUSlyDlSMZBK9s8fP3o1HD055dNjHLLDI5dpZhpaQZyGjUbADB8vJBPNWRYRS2cTW91BIkKFNe4z52bnG/wCYfagf1LqLJYvJpxIp7gEK3GSQMfqawqW+lwHd9CjONsnbb6cVperwAIbeUs6IQQo3353qraWkM7uzg+IRgDIx2xjtn2NBB0+5ubaIKrHTk6vNgnPJP+dquJDHeAGTVkHPlx7c/wDqqn4OaNgpQxudmVlPb9KsLGEULG5Lg6mVOV2GCe3r37UHtx0e3abVZzPmXLEEAgHvjHv2p8HQrzXlrmGNc7A5J+fFTwz+GyuY1B7hVIz78fWjNo3jIzFVA06siXJYehoKVh0WW3uxczTwlwBpBU79uD7Vfkt2hDNb3AgydWMeR/8A+l7fMY+tTtbyNG20Q27HOdu4NUbtmEJWNzG5IyWB23378UDRdrcO6ylYJkPnjY4A9CD3B9aVBbi1eV83SiR//qSuPbGaVBe/BNqVkPhxbkkHOfT5GiVu8pbHi5kAwFzliPX39abCrLszaXbgqcgn2PqBn0qyLRFQr4bDI/7mMn69/wBKAJ1uURiNlRS+cnC4bPyFDre4NywEulQ5IDBu3f61obtkihkZ40GkZJ1AnOO437CszetOt5mO31ppxjRz3xjvvsKBXcyx5Vcgqx0BBsF99+/7VLZSRkia2l0NjJU/tQaeK4ZhK0TMJDkrwd/Wq4nNrKU8Fgh3O+cH2oNW7K7vIMgvpzqPYcimusItDDMqGEHcadiecY+dBVumQK2JG2z5uT7UTt7K9u447jVAsBYIx8XLx5OM6QMj570EtusOpm8CJXb/AGxLkfXv+1T23Sb+/kf8FcWcKrn+HdXIQnbcjIIx75ohL0qzNysUXS7yWIBQ1zNdeHHk98Y3G/Cijq3fw30+3Nsz31rMxHhyWscb6x6jUCR8j9CaDLSfDdyYZJep9YhtET/4cOrHHAJKg/MHHvT+iRiwtJpVVJ5lbSmkiTJ/3YAIO3vwD7k3ppuiSzASy9SumY4DdQjVlA9grbf+NP65120/CWNv0oKngRFZXWIIrMSuw2BPrkgc0GOv4rhLhpriR45JjlzOMMMjvjkfYEdqk6f1U28JSZHlZVwrRuEwuc44O22TxvUXVJHmc6tnByRqyTgHf9O9eDp0sfTo7qTCrLI8YBGCQgGSfmTj6GgLJ8QWhQKbadGH5WVlYqfUcY+lE1vrc2cU0CFJJkz6Lqzg/XONvcVkIIhK2NWFGxIFE+myObaW2fVlWZk9mA8wH0/agLWqdMnXw3v4IbtjhknDKr+mH4GQT2p0/RLmxh8VrSRskf8AVJh1A9QV24POx+VZG+Uz3QG2NIGSdgKt2t3ddOZRZ3l1COC0cuFY99uP/dAetrA3BVZDjAwNGSTvjG5H7fXNW7fp7RIZ1iMpJ0nXhV59jzjP96qx/EN9cRBLloriZlwGZAJMH3zv8qu2V/E2nxrs2rDGFuovIfXzgbbdyD2oE0SQapCpjAAHchcg/Y7DFeRSSBQoU51bMGBXG/2P+b0ybqAa4kSFg6HSSc6gf678cc4OKbY3/gRFWjYo7HSX4+f9KC4kiRAHx9KNsdYJPG5J9aqXUiMyFlwUfHzXI++/b3p6zK6tqZ9TNsCM5BHOP87Gqkrs0mlmYyMAMEY9SPrkH70Fg2sDf98yo2TtHhgPb7Y+9Kh0kkoOI2O2xBGMUqDQwKqRnEisWwDjcY+n7+/tTxHLpXwlKqNTeeTfnjbt7bfWoESVotEaSZVcamZRk7eo9uTU1qlzJH/FJWRiMMWHlHyx/mfSgrTxtcFoniClTkMq/lHsfXYd6qTW0jAgSM6qcgFgSozj5DaiKwgukXkckbLoGSMHOOwJ2p1ymqOACHWNg2SB6HT9djg/2oMte9OMsPl/OBq8MMM7HnPA9M0BuEuirIbd1P8AMdsf52rY3saPIrKnnxpUEkfLuB67frQy8jfSRI0b6mI8Rf5h6YHy9P6UFCwt57mF30hvABlc8bd/2NaHozvAgWIlMq2o5APGc1D0gxpYXNsXRJZFJTI7gDc+w9PnUHT4pGdovF0yF8Z1ZznO/v8AOg0PRpzdmGOYeUzCNmXZsFlB/f0NGpOmWcMjmOFGlCMokf8AMDg/zHvQmxsxFeRYkIDOucnckYHP0oxczCKMJLIqHVgl20A4HqdzQZWfp063ESzR6MsAAzaScnHB35I3qjcRW0aOFnWUfyLGuQRjOc/Wjd9d2DO5SUvOyAYjJwxyCMk+4539hvQG8aUTSLKkcbAZYL5z6ncnK84/TagCTRXEsUNpENcryBQU4JbjOPpR/wCLWjtZ06VbyM0djbxwMM/mIyWb6sc074WtUXqL9Q8GRY7RNY8Qj824HA7b9u1Z+7tbu8vZruN1fxCWJJ59PvQMRhryF049e39aufiNMUUsK4ZWLaycknPcf5n6VFhvB8LSFGwGMEkZz2+1e2dobjp4wqqfEzv/ALcHn7D7mg9mxqEiQ5hm3Rgd09V+h2+ory08MsSUOV0s4fcHf0+/rVuGGOLCzMpiY7HGfCPGsZ59/UfKmyW08UwU41Ngluxz3U+lBHexGPUIFygYkLpwAeMbfLP3Oangv2SIRQnXjd13A9D9M1J/F/DxwoGVyd5NPbPlH7fTFQ3UR2MM2rGSoB3J3H/Hz3HvQK2ikEhcII0BwdsbckfocfKriNKkmpWDsq5y2D+oPvxnkb+lDIPHhlzH55c74Ofb/wB0XgUzRKsxjyMrgYbAPORycZ9e9BYs0YxR3AkLzagDq4J2J35ztv6jJ7V7cRIjSBkcOW5BJyfv+1RXAjhmDly6tjwwMgtjg4x9c+uKh/HzRHxAcMTjOAdI+fI99v7BLFBCyAykNncHDHIpVWi6i+n86uO3mK4/alQGwnhSb+FljhBjbsOPXmpLdDIzOW8NXONK4CDjbc5PNTLBNFAHXwCrfmds4Hy7+g5xt9abNaI+lymcY8oUNnG43BxjvzQepbxoxYyvcEAHLjQF9icbcj+maaxRxokR1xgOR5N9s9jtjHHp6HNWZFJiDxwg4GnSpIXk+pwRzt/aqaQhJl8ZjIV3GtiTvvk787nc+/0BXcEBZhMmhdI38QEJkeu5AJzue2O9QJGGKfh4YzFq/MzEMfUnIxnP+Yq4V1LofgL5XYqoG/YY55+X2p8ipJGPEc5ySGQN5Qc9z9e9ACv+nsMtBbkOg4xgnb09ft/zVa06fe2t1HKRqYbmNyFZsdgO/t6/StRlg4hiXcHBGNJxvuQSTvj71FOwAOuIr5cECPW2c8ZwduOf70FT8TdTOBCqKw3B1eZf6Y279x9ad1DLMxeeeZ+XGZM74yc+nP8AnAJi2tJosrCQJMDQCI2xwSdts8f8jamIi+NGW0aXwCwYurHGQQRnHHJIoBsMMsjxKUtlTJxnI0gcnGxPbf8AanvAkEEriJHdlB1qnA1b899lz9TvR4wy/gwyNo31hQ2k47jPBPbPbPNCri1vIXeWOONkBD6SzFQBkDjnf/DQS9WQ9K+Fo7QAJc3rB2B7DAJGe22Bz3zQSKCeN5IMW7x6dJGtSc4yT79/2xVy5N71PqEU3U4k0xIVjVWYqRg759PfNNMCiTQ0ENurYwwBk575G++57nv3oPI/h/xVxK7K7Y0MrYBbb7bY245p/wDo6WjsWuDIFXIVlABzx+529RROH8REylcllBVk9dwM5xzzuR3FXnT/AKeQq4bI2YjUSc9sHjB7d+9BlLyM6HB1FA2VGndORjI34/4qGMysDHGA8KjKx5OQe+kkbH9PWjT2viB3aSIBdmkKhMnOR8jjOxPc+tNe3FrtCFdlkAk1HOV4yR6Yzv3z3FALvIp2uCDcCFn83hv5SBgcHOD33FMj6ZKZVdyrIAMFdJ4POc7cVclsmjiKeGY0PmXZfN9M7fpnmoBYrpEctt4XmJBCglh6HO+eKCobeQFknmhgRTglTqbkb4XPf1qT8XH4gNrGmVBzLIN8+ukfLk1Ym6eUhdmZERicFWAzk52Bxx/nNDFhERZHXyk7EjkjPfI9fpQXgzqwMsbuZDvLgnHuDTgq6lMpw2CR6gfYf12qNpZEit2I0lkw65OR5iP8zXsDKWJkKqzHIAG+Oc7f596Cbxba2OBECx5yi8dhudu+1KpQscg8+plH5ASMj9KVAZsZpJTIshBCIGXYAg6sc/Ki/U4YxK66BgQs4z2IKkfufvSpUA2yJm1s7NqUlQQSNsA9vc1P1FF/6QY5IJOd85Hf60qVAL6zI1vPG0WAzuVJIDbafegcVxNL1RY2kYIXAwh04BQcY4pUqAnD/DjuI0wEhklWNRwuAOB6+/evUY6btMDQFby4GN3A4+W1KlQNupXitl8JtAEWoBdhnUw49NuOKMdDtoZYy0kYZpIEkdu7Np5zSpUFuNjJaxayT5UOamijSRmV1BUSflPHJ7cUqVBS6paQW8azQpokLq2oMc50n+goO8r/AI+B8gMygkgDOSSCfntzSpUBK23uJEwNP4l1xjsuMf5371LMit+HUgYlcq49Qcn/AIG9KlQE57aIwIzKWbQd2Ynjis/N5rJZDgujhFbG4GnOM/Mk/U0qVA8KH6VLK4DPoH5hkc+lRJBFPFbNIgJeQBsbc5J4pUqB8kEQs4CFIypzgkcBcfuaHeFHM0plRWMYUqSPXnPr9aVKg9v4Yxaw6V04ii2UkDzBS23vqb7+wqhYIskyM6hmcjUT334+XtSpUHsTFyS5J2HJpUqVB//Z"/>
          <p:cNvSpPr>
            <a:spLocks noChangeAspect="1" noChangeArrowheads="1"/>
          </p:cNvSpPr>
          <p:nvPr/>
        </p:nvSpPr>
        <p:spPr bwMode="auto">
          <a:xfrm>
            <a:off x="77788" y="-592138"/>
            <a:ext cx="1743075" cy="1162051"/>
          </a:xfrm>
          <a:prstGeom prst="rect">
            <a:avLst/>
          </a:prstGeom>
          <a:noFill/>
          <a:ln w="9525">
            <a:noFill/>
            <a:miter lim="800000"/>
            <a:headEnd/>
            <a:tailEnd/>
          </a:ln>
        </p:spPr>
        <p:txBody>
          <a:bodyPr/>
          <a:lstStyle/>
          <a:p>
            <a:endParaRPr lang="en-GB">
              <a:latin typeface="Calibri" pitchFamily="34" charset="0"/>
            </a:endParaRPr>
          </a:p>
        </p:txBody>
      </p:sp>
      <p:pic>
        <p:nvPicPr>
          <p:cNvPr id="34828" name="Picture 20" descr="http://t0.gstatic.com/images?q=tbn:ANd9GcRxF-Gwmrig_HKSgdM7qgPNbRR8jZyJH2XTP84IIcY8cy905laF"/>
          <p:cNvPicPr>
            <a:picLocks noChangeAspect="1" noChangeArrowheads="1"/>
          </p:cNvPicPr>
          <p:nvPr/>
        </p:nvPicPr>
        <p:blipFill>
          <a:blip r:embed="rId6" cstate="print"/>
          <a:srcRect/>
          <a:stretch>
            <a:fillRect/>
          </a:stretch>
        </p:blipFill>
        <p:spPr bwMode="auto">
          <a:xfrm>
            <a:off x="4356100" y="4275138"/>
            <a:ext cx="4787900" cy="3186112"/>
          </a:xfrm>
          <a:prstGeom prst="rect">
            <a:avLst/>
          </a:prstGeom>
          <a:noFill/>
          <a:ln w="9525">
            <a:noFill/>
            <a:miter lim="800000"/>
            <a:headEnd/>
            <a:tailEnd/>
          </a:ln>
        </p:spPr>
      </p:pic>
      <p:sp>
        <p:nvSpPr>
          <p:cNvPr id="16" name="Rectangle 15"/>
          <p:cNvSpPr/>
          <p:nvPr/>
        </p:nvSpPr>
        <p:spPr>
          <a:xfrm>
            <a:off x="9383" y="3212976"/>
            <a:ext cx="9134617" cy="1200329"/>
          </a:xfrm>
          <a:prstGeom prst="rect">
            <a:avLst/>
          </a:prstGeom>
          <a:noFill/>
        </p:spPr>
        <p:txBody>
          <a:bodyPr wrap="none">
            <a:spAutoFit/>
          </a:bodyPr>
          <a:lstStyle/>
          <a:p>
            <a:pPr algn="ctr" fontAlgn="auto">
              <a:spcBef>
                <a:spcPts val="0"/>
              </a:spcBef>
              <a:spcAft>
                <a:spcPts val="0"/>
              </a:spcAft>
              <a:defRPr/>
            </a:pPr>
            <a:r>
              <a:rPr lang="en-GB"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What passing bells for these who die as cattle?</a:t>
            </a:r>
          </a:p>
          <a:p>
            <a:pPr algn="ctr" fontAlgn="auto">
              <a:spcBef>
                <a:spcPts val="0"/>
              </a:spcBef>
              <a:spcAft>
                <a:spcPts val="0"/>
              </a:spcAft>
              <a:defRPr/>
            </a:pPr>
            <a:r>
              <a:rPr lang="en-GB"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Only the monstrous anger of the guns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5234</Words>
  <Application>Microsoft Office PowerPoint</Application>
  <PresentationFormat>On-screen Show (4:3)</PresentationFormat>
  <Paragraphs>462</Paragraphs>
  <Slides>77</Slides>
  <Notes>27</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Slide 1</vt:lpstr>
      <vt:lpstr>Slide 2</vt:lpstr>
      <vt:lpstr>The  Charges </vt:lpstr>
      <vt:lpstr>Slide 4</vt:lpstr>
      <vt:lpstr>19th Century  </vt:lpstr>
      <vt:lpstr>19th Century  </vt:lpstr>
      <vt:lpstr>19th Century  </vt:lpstr>
      <vt:lpstr>19th Century  </vt:lpstr>
      <vt:lpstr>20th Century</vt:lpstr>
      <vt:lpstr>20th-21st Century  </vt:lpstr>
      <vt:lpstr>Slide 11</vt:lpstr>
      <vt:lpstr>?</vt:lpstr>
      <vt:lpstr>RELIGION CAUSES WAR - therefore ban religion ! e.g.</vt:lpstr>
      <vt:lpstr>What do people mean by  “Religion cause war” ?</vt:lpstr>
      <vt:lpstr>Some answers</vt:lpstr>
      <vt:lpstr>What are the assumptions behind those assumptions?     Would Christians dispute them?      e.g.  It is more important not to die, than anything else?</vt:lpstr>
      <vt:lpstr>Some answers</vt:lpstr>
      <vt:lpstr>What wars and martial attacks are people thinking of when they say this?</vt:lpstr>
      <vt:lpstr>So is God a Warmonger ?</vt:lpstr>
      <vt:lpstr>What is a warmonger?  </vt:lpstr>
      <vt:lpstr>It will be my task today to show:</vt:lpstr>
      <vt:lpstr>Moses’ final address to Israel  Deuteronomy 7:1-6 and 22-26</vt:lpstr>
      <vt:lpstr>Rules for war</vt:lpstr>
      <vt:lpstr>Rules for war with Canaanites  Deuteronomy 20:16-18</vt:lpstr>
      <vt:lpstr>Jericho and Ai</vt:lpstr>
      <vt:lpstr>What did God say?</vt:lpstr>
      <vt:lpstr>Slide 27</vt:lpstr>
      <vt:lpstr>God, King Saul &amp; the Amalekites</vt:lpstr>
      <vt:lpstr>Herem   Mrx</vt:lpstr>
      <vt:lpstr>Herem was necessary because</vt:lpstr>
      <vt:lpstr>CS Cowles is horrified !</vt:lpstr>
      <vt:lpstr>Slide 32</vt:lpstr>
      <vt:lpstr>Slide 33</vt:lpstr>
      <vt:lpstr>Some of the varied reactions of people in the church alarmed by these passages:</vt:lpstr>
      <vt:lpstr>Cowles:</vt:lpstr>
      <vt:lpstr>Meredith Kline: </vt:lpstr>
      <vt:lpstr>Are there any mitigating factors at all?</vt:lpstr>
      <vt:lpstr>Slide 38</vt:lpstr>
      <vt:lpstr>Slide 39</vt:lpstr>
      <vt:lpstr>Slide 40</vt:lpstr>
      <vt:lpstr>Slide 41</vt:lpstr>
      <vt:lpstr> ‘When Joshua was near Jericho, he looked up and saw a man standing in front of him with a drawn sword in his hand.  Joshua went up to him and asked, ‘Are you for us or for our enemies?’ ‘Neither,’ he replied, ‘but as commander of the army of the LORD I have now come.’                                                                                                                                     Joshua  5:13-14</vt:lpstr>
      <vt:lpstr>Slide 43</vt:lpstr>
      <vt:lpstr>Slide 44</vt:lpstr>
      <vt:lpstr>Slide 45</vt:lpstr>
      <vt:lpstr>Slide 46</vt:lpstr>
      <vt:lpstr>God told Moses about himself:</vt:lpstr>
      <vt:lpstr>Differences between OT and NT</vt:lpstr>
      <vt:lpstr>Further differences</vt:lpstr>
      <vt:lpstr>Zechariah 9.10</vt:lpstr>
      <vt:lpstr>Spiritual warfare</vt:lpstr>
      <vt:lpstr>Spiritual Warfare (2)</vt:lpstr>
      <vt:lpstr>Spiritual warfare (3)</vt:lpstr>
      <vt:lpstr>Final Judgment</vt:lpstr>
      <vt:lpstr>Judgment</vt:lpstr>
      <vt:lpstr>Wrath</vt:lpstr>
      <vt:lpstr>Herem in NT</vt:lpstr>
      <vt:lpstr>Jesus as Warrior</vt:lpstr>
      <vt:lpstr>War, judgment and NT writers</vt:lpstr>
      <vt:lpstr>Slide 60</vt:lpstr>
      <vt:lpstr>Slide 61</vt:lpstr>
      <vt:lpstr>Slide 62</vt:lpstr>
      <vt:lpstr>We must not overlook the truth</vt:lpstr>
      <vt:lpstr>Slide 64</vt:lpstr>
      <vt:lpstr>Pacifism</vt:lpstr>
      <vt:lpstr>NT and pacifism</vt:lpstr>
      <vt:lpstr>Augustine</vt:lpstr>
      <vt:lpstr>Just War</vt:lpstr>
      <vt:lpstr>Recently</vt:lpstr>
      <vt:lpstr>Christian Realism</vt:lpstr>
      <vt:lpstr>Summary</vt:lpstr>
      <vt:lpstr>Summary 2</vt:lpstr>
      <vt:lpstr>Summary 3</vt:lpstr>
      <vt:lpstr>Slide 74</vt:lpstr>
      <vt:lpstr>Christianity can still be politically powerful</vt:lpstr>
      <vt:lpstr>Slide 76</vt:lpstr>
      <vt:lpstr>Bibliography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 Lewis</dc:creator>
  <cp:lastModifiedBy>EBL</cp:lastModifiedBy>
  <cp:revision>46</cp:revision>
  <dcterms:created xsi:type="dcterms:W3CDTF">2011-06-03T19:33:17Z</dcterms:created>
  <dcterms:modified xsi:type="dcterms:W3CDTF">2011-06-12T20:09:22Z</dcterms:modified>
</cp:coreProperties>
</file>