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34"/>
  </p:notesMasterIdLst>
  <p:sldIdLst>
    <p:sldId id="257" r:id="rId3"/>
    <p:sldId id="304" r:id="rId4"/>
    <p:sldId id="269" r:id="rId5"/>
    <p:sldId id="271" r:id="rId6"/>
    <p:sldId id="274" r:id="rId7"/>
    <p:sldId id="276" r:id="rId8"/>
    <p:sldId id="272" r:id="rId9"/>
    <p:sldId id="275" r:id="rId10"/>
    <p:sldId id="291" r:id="rId11"/>
    <p:sldId id="298" r:id="rId12"/>
    <p:sldId id="312" r:id="rId13"/>
    <p:sldId id="278" r:id="rId14"/>
    <p:sldId id="280" r:id="rId15"/>
    <p:sldId id="279" r:id="rId16"/>
    <p:sldId id="299" r:id="rId17"/>
    <p:sldId id="305" r:id="rId18"/>
    <p:sldId id="294" r:id="rId19"/>
    <p:sldId id="308" r:id="rId20"/>
    <p:sldId id="309" r:id="rId21"/>
    <p:sldId id="311" r:id="rId22"/>
    <p:sldId id="310" r:id="rId23"/>
    <p:sldId id="300" r:id="rId24"/>
    <p:sldId id="290" r:id="rId25"/>
    <p:sldId id="295" r:id="rId26"/>
    <p:sldId id="286" r:id="rId27"/>
    <p:sldId id="287" r:id="rId28"/>
    <p:sldId id="297" r:id="rId29"/>
    <p:sldId id="259" r:id="rId30"/>
    <p:sldId id="303" r:id="rId31"/>
    <p:sldId id="30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2" autoAdjust="0"/>
    <p:restoredTop sz="76786" autoAdjust="0"/>
  </p:normalViewPr>
  <p:slideViewPr>
    <p:cSldViewPr>
      <p:cViewPr varScale="1">
        <p:scale>
          <a:sx n="68" d="100"/>
          <a:sy n="68" d="100"/>
        </p:scale>
        <p:origin x="-1714" y="-77"/>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4625E-77BF-4A78-977C-B395AFC63D3E}" type="datetimeFigureOut">
              <a:rPr lang="en-US" smtClean="0"/>
              <a:pPr/>
              <a:t>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02DC67-C434-444F-9788-90976544AD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2/9/2010 10:55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earch.barnesandnoble.com/booksearch/imageviewer.asp?ean=9780830827350"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hyperlink" Target="http://search.barnesandnoble.com/Why-There-Almost-Certainly-Is-a-God/Keith-Ward/e/9780745953304/?itm=1&amp;usri=ward+almost+certainly+is+a+God"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hyperlink" Target="http://search.barnesandnoble.com/booksearch/imageviewer.asp?ean=9780743293570" TargetMode="External"/><Relationship Id="rId4" Type="http://schemas.openxmlformats.org/officeDocument/2006/relationships/image" Target="../media/image9.jpeg"/></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earch.barnesandnoble.com/booksearch/imageviewer.asp?ean=9780745953717" TargetMode="Externa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31.xml.rels><?xml version="1.0" encoding="UTF-8" standalone="yes"?>
<Relationships xmlns="http://schemas.openxmlformats.org/package/2006/relationships"><Relationship Id="rId3" Type="http://schemas.openxmlformats.org/officeDocument/2006/relationships/hyperlink" Target="http://www.bethinking.org/" TargetMode="External"/><Relationship Id="rId7" Type="http://schemas.openxmlformats.org/officeDocument/2006/relationships/hyperlink" Target="http://www.garyhabermas.com/"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hyperlink" Target="http://www.cslewisinstitute.org/" TargetMode="External"/><Relationship Id="rId5" Type="http://schemas.openxmlformats.org/officeDocument/2006/relationships/hyperlink" Target="http://www.johnlennox.org/" TargetMode="External"/><Relationship Id="rId4" Type="http://schemas.openxmlformats.org/officeDocument/2006/relationships/hyperlink" Target="http://www.rzim.e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047744"/>
            <a:ext cx="7681913" cy="1523495"/>
          </a:xfrm>
        </p:spPr>
        <p:txBody>
          <a:bodyPr/>
          <a:lstStyle/>
          <a:p>
            <a:r>
              <a:rPr lang="en-US" dirty="0" smtClean="0"/>
              <a:t>“ONLY AN IDIOT WOULD BELIEVE IN GOD”</a:t>
            </a:r>
            <a:endParaRPr lang="en-US" dirty="0"/>
          </a:p>
        </p:txBody>
      </p:sp>
      <p:sp>
        <p:nvSpPr>
          <p:cNvPr id="3" name="Subtitle 2"/>
          <p:cNvSpPr>
            <a:spLocks noGrp="1"/>
          </p:cNvSpPr>
          <p:nvPr>
            <p:ph type="subTitle" idx="1"/>
          </p:nvPr>
        </p:nvSpPr>
        <p:spPr>
          <a:xfrm>
            <a:off x="1714480" y="2786058"/>
            <a:ext cx="6681781" cy="1370012"/>
          </a:xfrm>
        </p:spPr>
        <p:txBody>
          <a:bodyPr>
            <a:normAutofit/>
          </a:bodyPr>
          <a:lstStyle/>
          <a:p>
            <a:r>
              <a:rPr lang="en-US" dirty="0" smtClean="0"/>
              <a:t>IS ATHEISM THE ONLY INTELLECTUALLY VALID POSITION?</a:t>
            </a:r>
            <a:endParaRPr lang="en-US" dirty="0"/>
          </a:p>
        </p:txBody>
      </p:sp>
      <p:cxnSp>
        <p:nvCxnSpPr>
          <p:cNvPr id="5" name="Straight Connector 4"/>
          <p:cNvCxnSpPr/>
          <p:nvPr/>
        </p:nvCxnSpPr>
        <p:spPr>
          <a:xfrm>
            <a:off x="0" y="528638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00760" y="4357694"/>
            <a:ext cx="2393797" cy="461665"/>
          </a:xfrm>
          <a:prstGeom prst="rect">
            <a:avLst/>
          </a:prstGeom>
          <a:noFill/>
        </p:spPr>
        <p:txBody>
          <a:bodyPr wrap="none" rtlCol="0">
            <a:spAutoFit/>
          </a:bodyPr>
          <a:lstStyle/>
          <a:p>
            <a:r>
              <a:rPr lang="en-GB" sz="2400" dirty="0" smtClean="0"/>
              <a:t>6</a:t>
            </a:r>
            <a:r>
              <a:rPr lang="en-GB" sz="2400" baseline="30000" dirty="0" smtClean="0"/>
              <a:t>th</a:t>
            </a:r>
            <a:r>
              <a:rPr lang="en-GB" sz="2400" dirty="0" smtClean="0"/>
              <a:t> February 2010</a:t>
            </a:r>
            <a:endParaRPr lang="en-GB" sz="2400" dirty="0"/>
          </a:p>
        </p:txBody>
      </p:sp>
      <p:pic>
        <p:nvPicPr>
          <p:cNvPr id="35" name="Picture 2" descr="C:\Users\Jon King\Pictures\AiM logo.jpg.png"/>
          <p:cNvPicPr>
            <a:picLocks noChangeAspect="1" noChangeArrowheads="1"/>
          </p:cNvPicPr>
          <p:nvPr/>
        </p:nvPicPr>
        <p:blipFill>
          <a:blip r:embed="rId3" cstate="print"/>
          <a:srcRect/>
          <a:stretch>
            <a:fillRect/>
          </a:stretch>
        </p:blipFill>
        <p:spPr bwMode="auto">
          <a:xfrm>
            <a:off x="285720" y="5143512"/>
            <a:ext cx="2428860" cy="1549820"/>
          </a:xfrm>
          <a:prstGeom prst="rect">
            <a:avLst/>
          </a:prstGeom>
          <a:noFill/>
        </p:spPr>
      </p:pic>
      <p:pic>
        <p:nvPicPr>
          <p:cNvPr id="1026" name="Picture 2" descr="C:\Users\Jon King\Pictures\RZIM logo.png"/>
          <p:cNvPicPr>
            <a:picLocks noChangeAspect="1" noChangeArrowheads="1"/>
          </p:cNvPicPr>
          <p:nvPr/>
        </p:nvPicPr>
        <p:blipFill>
          <a:blip r:embed="rId4" cstate="print"/>
          <a:srcRect/>
          <a:stretch>
            <a:fillRect/>
          </a:stretch>
        </p:blipFill>
        <p:spPr bwMode="auto">
          <a:xfrm>
            <a:off x="6500826" y="5929330"/>
            <a:ext cx="2071702" cy="695448"/>
          </a:xfrm>
          <a:prstGeom prst="rect">
            <a:avLst/>
          </a:prstGeom>
          <a:noFill/>
        </p:spPr>
      </p:pic>
      <p:sp>
        <p:nvSpPr>
          <p:cNvPr id="9" name="TextBox 8"/>
          <p:cNvSpPr txBox="1"/>
          <p:nvPr/>
        </p:nvSpPr>
        <p:spPr>
          <a:xfrm>
            <a:off x="6429388" y="5357826"/>
            <a:ext cx="3000364" cy="584775"/>
          </a:xfrm>
          <a:prstGeom prst="rect">
            <a:avLst/>
          </a:prstGeom>
          <a:noFill/>
        </p:spPr>
        <p:txBody>
          <a:bodyPr wrap="square" rtlCol="0">
            <a:spAutoFit/>
          </a:bodyPr>
          <a:lstStyle/>
          <a:p>
            <a:r>
              <a:rPr lang="en-GB" sz="1600" dirty="0" smtClean="0"/>
              <a:t>Materials and resources in conjunction with:</a:t>
            </a:r>
            <a:endParaRPr lang="en-GB" sz="16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Arguments for the existence of God</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214422"/>
            <a:ext cx="8382000" cy="5214974"/>
          </a:xfrm>
        </p:spPr>
        <p:txBody>
          <a:bodyPr>
            <a:normAutofit/>
          </a:bodyPr>
          <a:lstStyle/>
          <a:p>
            <a:r>
              <a:rPr lang="en-US" dirty="0" smtClean="0">
                <a:solidFill>
                  <a:srgbClr val="FF0000"/>
                </a:solidFill>
              </a:rPr>
              <a:t>Arguments from the nature of the universe</a:t>
            </a:r>
          </a:p>
          <a:p>
            <a:pPr lvl="1"/>
            <a:r>
              <a:rPr lang="en-US" dirty="0" smtClean="0">
                <a:solidFill>
                  <a:srgbClr val="FF0000"/>
                </a:solidFill>
              </a:rPr>
              <a:t>The first cause of the universe</a:t>
            </a:r>
          </a:p>
          <a:p>
            <a:pPr lvl="1"/>
            <a:r>
              <a:rPr lang="en-US" dirty="0" smtClean="0">
                <a:solidFill>
                  <a:srgbClr val="FF0000"/>
                </a:solidFill>
              </a:rPr>
              <a:t>The design of the universe</a:t>
            </a:r>
          </a:p>
          <a:p>
            <a:pPr lvl="1"/>
            <a:r>
              <a:rPr lang="en-US" dirty="0" smtClean="0">
                <a:solidFill>
                  <a:srgbClr val="FF0000"/>
                </a:solidFill>
              </a:rPr>
              <a:t>The fine tuning of the universe</a:t>
            </a:r>
          </a:p>
          <a:p>
            <a:pPr lvl="1"/>
            <a:r>
              <a:rPr lang="en-US" dirty="0" smtClean="0">
                <a:solidFill>
                  <a:srgbClr val="FF0000"/>
                </a:solidFill>
              </a:rPr>
              <a:t>The rational intelligibility of the universe</a:t>
            </a:r>
          </a:p>
          <a:p>
            <a:r>
              <a:rPr lang="en-US" dirty="0" smtClean="0"/>
              <a:t>Arguments from historical evidence</a:t>
            </a:r>
          </a:p>
          <a:p>
            <a:pPr lvl="1"/>
            <a:r>
              <a:rPr lang="en-US" dirty="0" smtClean="0"/>
              <a:t>The resurrection of Christ</a:t>
            </a:r>
          </a:p>
          <a:p>
            <a:r>
              <a:rPr lang="en-US" dirty="0" smtClean="0"/>
              <a:t>Arguments from purpose</a:t>
            </a:r>
          </a:p>
          <a:p>
            <a:pPr lvl="1"/>
            <a:r>
              <a:rPr lang="en-US" dirty="0" smtClean="0"/>
              <a:t>The moral argument</a:t>
            </a:r>
          </a:p>
          <a:p>
            <a:pPr lvl="1"/>
            <a:r>
              <a:rPr lang="en-US" dirty="0" smtClean="0"/>
              <a:t>Free will -v- determinism</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GB" dirty="0" smtClean="0"/>
              <a:t>Romans 1</a:t>
            </a:r>
            <a:br>
              <a:rPr lang="en-GB" dirty="0" smtClean="0"/>
            </a:br>
            <a:r>
              <a:rPr lang="en-GB" sz="3200" dirty="0" smtClean="0"/>
              <a:t>vv 18-20</a:t>
            </a:r>
            <a:endParaRPr lang="en-GB" dirty="0"/>
          </a:p>
        </p:txBody>
      </p:sp>
      <p:sp>
        <p:nvSpPr>
          <p:cNvPr id="4" name="Rectangle 3"/>
          <p:cNvSpPr/>
          <p:nvPr/>
        </p:nvSpPr>
        <p:spPr>
          <a:xfrm>
            <a:off x="357158" y="1997839"/>
            <a:ext cx="8572560" cy="3293209"/>
          </a:xfrm>
          <a:prstGeom prst="rect">
            <a:avLst/>
          </a:prstGeom>
        </p:spPr>
        <p:txBody>
          <a:bodyPr wrap="square">
            <a:spAutoFit/>
          </a:bodyPr>
          <a:lstStyle/>
          <a:p>
            <a:r>
              <a:rPr lang="en-GB" sz="2600" dirty="0" smtClean="0">
                <a:solidFill>
                  <a:srgbClr val="FFFF00"/>
                </a:solidFill>
              </a:rPr>
              <a:t> The wrath of God is being revealed from heaven against all the godlessness and wickedness of men who suppress the truth by their wickedness, since what may be known about God is plain to them, because God has made it plain to them. For since the creation of the world God's invisible qualities—his eternal power and divine nature—have been clearly seen, being understood from what has been made, so that men are without excuse. </a:t>
            </a:r>
            <a:endParaRPr lang="en-GB" sz="2600" dirty="0">
              <a:solidFill>
                <a:srgbClr val="FFFF00"/>
              </a:solidFill>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The first cause argument</a:t>
            </a:r>
            <a:br>
              <a:rPr lang="en-US" dirty="0" smtClean="0"/>
            </a:br>
            <a:r>
              <a:rPr lang="en-US" sz="3600" dirty="0" smtClean="0">
                <a:solidFill>
                  <a:schemeClr val="tx2"/>
                </a:solidFill>
              </a:rPr>
              <a:t>Where did everything come from in the first place?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lnSpcReduction="10000"/>
          </a:bodyPr>
          <a:lstStyle/>
          <a:p>
            <a:r>
              <a:rPr lang="en-US" dirty="0" smtClean="0"/>
              <a:t>Argument outline</a:t>
            </a:r>
          </a:p>
          <a:p>
            <a:pPr lvl="1"/>
            <a:r>
              <a:rPr lang="en-US" dirty="0" smtClean="0"/>
              <a:t>Whatever begins to exist has a cause</a:t>
            </a:r>
          </a:p>
          <a:p>
            <a:pPr lvl="1"/>
            <a:r>
              <a:rPr lang="en-US" dirty="0" smtClean="0"/>
              <a:t>The universe began to exist</a:t>
            </a:r>
          </a:p>
          <a:p>
            <a:pPr lvl="1"/>
            <a:r>
              <a:rPr lang="en-GB" dirty="0" smtClean="0"/>
              <a:t>Therefore the universe has a cause</a:t>
            </a:r>
          </a:p>
          <a:p>
            <a:pPr lvl="1"/>
            <a:r>
              <a:rPr lang="en-GB" dirty="0" smtClean="0"/>
              <a:t>That cause has the characteristics ascribed to God</a:t>
            </a:r>
          </a:p>
          <a:p>
            <a:r>
              <a:rPr lang="en-GB" dirty="0" smtClean="0"/>
              <a:t>Objections</a:t>
            </a:r>
          </a:p>
          <a:p>
            <a:r>
              <a:rPr lang="en-GB" dirty="0" smtClean="0"/>
              <a:t>In the beginning, God...</a:t>
            </a:r>
          </a:p>
          <a:p>
            <a:r>
              <a:rPr lang="en-GB" dirty="0" smtClean="0"/>
              <a:t>Conclusions and uses</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The design argument</a:t>
            </a:r>
            <a:br>
              <a:rPr lang="en-US" dirty="0" smtClean="0"/>
            </a:br>
            <a:r>
              <a:rPr lang="en-US" sz="3600" dirty="0" smtClean="0">
                <a:solidFill>
                  <a:schemeClr val="tx2"/>
                </a:solidFill>
              </a:rPr>
              <a:t>Who (if anyone) </a:t>
            </a:r>
            <a:r>
              <a:rPr lang="en-US" sz="3600" dirty="0" err="1" smtClean="0">
                <a:solidFill>
                  <a:schemeClr val="tx2"/>
                </a:solidFill>
              </a:rPr>
              <a:t>dunnit</a:t>
            </a:r>
            <a:r>
              <a:rPr lang="en-US" sz="3600" dirty="0" smtClean="0">
                <a:solidFill>
                  <a:schemeClr val="tx2"/>
                </a:solidFill>
              </a:rPr>
              <a:t>?</a:t>
            </a:r>
            <a:endParaRPr lang="en-US" dirty="0">
              <a:solidFill>
                <a:schemeClr val="tx2"/>
              </a:solidFill>
            </a:endParaRPr>
          </a:p>
        </p:txBody>
      </p:sp>
      <p:sp>
        <p:nvSpPr>
          <p:cNvPr id="3" name="Text Placeholder 2"/>
          <p:cNvSpPr>
            <a:spLocks noGrp="1"/>
          </p:cNvSpPr>
          <p:nvPr>
            <p:ph type="body" sz="quarter" idx="10"/>
          </p:nvPr>
        </p:nvSpPr>
        <p:spPr>
          <a:xfrm>
            <a:off x="381000" y="1643050"/>
            <a:ext cx="8382000" cy="5000660"/>
          </a:xfrm>
        </p:spPr>
        <p:txBody>
          <a:bodyPr>
            <a:normAutofit fontScale="77500" lnSpcReduction="20000"/>
          </a:bodyPr>
          <a:lstStyle/>
          <a:p>
            <a:r>
              <a:rPr lang="en-US" dirty="0" smtClean="0"/>
              <a:t>The appearance of design; Paley’s watch</a:t>
            </a:r>
          </a:p>
          <a:p>
            <a:r>
              <a:rPr lang="en-US" dirty="0" smtClean="0"/>
              <a:t>Is the watchmaker blind?</a:t>
            </a:r>
          </a:p>
          <a:p>
            <a:pPr lvl="1">
              <a:buNone/>
            </a:pPr>
            <a:r>
              <a:rPr lang="en-GB" dirty="0" smtClean="0">
                <a:solidFill>
                  <a:srgbClr val="FFFF00"/>
                </a:solidFill>
              </a:rPr>
              <a:t>Charles Darwin</a:t>
            </a:r>
          </a:p>
          <a:p>
            <a:pPr lvl="1">
              <a:buNone/>
            </a:pPr>
            <a:r>
              <a:rPr lang="en-GB" dirty="0" smtClean="0">
                <a:solidFill>
                  <a:srgbClr val="FFFF00"/>
                </a:solidFill>
              </a:rPr>
              <a:t>	“I cannot persuade myself that electricity acts, that the tree grows, that man aspires to the loftiest conceptions, all from blind brute force”</a:t>
            </a:r>
            <a:br>
              <a:rPr lang="en-GB" dirty="0" smtClean="0">
                <a:solidFill>
                  <a:srgbClr val="FFFF00"/>
                </a:solidFill>
              </a:rPr>
            </a:br>
            <a:endParaRPr lang="en-US" dirty="0" smtClean="0">
              <a:solidFill>
                <a:srgbClr val="FFFF00"/>
              </a:solidFill>
            </a:endParaRPr>
          </a:p>
          <a:p>
            <a:pPr lvl="1">
              <a:buNone/>
            </a:pPr>
            <a:r>
              <a:rPr lang="en-GB" dirty="0" smtClean="0">
                <a:solidFill>
                  <a:srgbClr val="FFFF00"/>
                </a:solidFill>
              </a:rPr>
              <a:t>Richard Dawkins</a:t>
            </a:r>
          </a:p>
          <a:p>
            <a:pPr lvl="1">
              <a:buNone/>
            </a:pPr>
            <a:r>
              <a:rPr lang="en-GB" dirty="0" smtClean="0">
                <a:solidFill>
                  <a:srgbClr val="FFFF00"/>
                </a:solidFill>
              </a:rPr>
              <a:t>	“Natural selection, the blind, unconscious, automatic process which Darwin discovered, and which we now know is the explanation for the existence and apparently purposeful form of all life, has no purpose in mind. It has no mind and no mind's eye. It does not plan for the future. It has no vision, no foresight, no sight at all. If it can be said to play the role of watchmaker in nature, it is the </a:t>
            </a:r>
            <a:r>
              <a:rPr lang="en-GB" i="1" dirty="0" smtClean="0">
                <a:solidFill>
                  <a:srgbClr val="FFFF00"/>
                </a:solidFill>
              </a:rPr>
              <a:t>blind</a:t>
            </a:r>
            <a:r>
              <a:rPr lang="en-GB" dirty="0" smtClean="0">
                <a:solidFill>
                  <a:srgbClr val="FFFF00"/>
                </a:solidFill>
              </a:rPr>
              <a:t> watchmaker. “</a:t>
            </a:r>
          </a:p>
          <a:p>
            <a:pPr lvl="1">
              <a:buNone/>
            </a:pPr>
            <a:endParaRPr lang="en-GB" dirty="0" smtClean="0">
              <a:solidFill>
                <a:srgbClr val="FFFF00"/>
              </a:solidFill>
            </a:endParaRPr>
          </a:p>
          <a:p>
            <a:r>
              <a:rPr lang="en-US" dirty="0" smtClean="0"/>
              <a:t>Information - </a:t>
            </a:r>
            <a:r>
              <a:rPr lang="en-US" dirty="0" err="1" smtClean="0"/>
              <a:t>vs</a:t>
            </a:r>
            <a:r>
              <a:rPr lang="en-US" dirty="0" smtClean="0"/>
              <a:t> -  matter</a:t>
            </a:r>
          </a:p>
          <a:p>
            <a:r>
              <a:rPr lang="en-US" dirty="0" smtClean="0"/>
              <a:t>The explanatory power of the Biblical narrative</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The fine tuning argument</a:t>
            </a:r>
            <a:br>
              <a:rPr lang="en-US" dirty="0" smtClean="0"/>
            </a:br>
            <a:r>
              <a:rPr lang="en-US" sz="3600" dirty="0" smtClean="0">
                <a:solidFill>
                  <a:schemeClr val="tx2"/>
                </a:solidFill>
              </a:rPr>
              <a:t>The amazing ‘coincidence’ of life</a:t>
            </a:r>
            <a:endParaRPr lang="en-US" dirty="0">
              <a:solidFill>
                <a:schemeClr val="tx2"/>
              </a:solidFill>
            </a:endParaRPr>
          </a:p>
        </p:txBody>
      </p:sp>
      <p:sp>
        <p:nvSpPr>
          <p:cNvPr id="3" name="Text Placeholder 2"/>
          <p:cNvSpPr>
            <a:spLocks noGrp="1"/>
          </p:cNvSpPr>
          <p:nvPr>
            <p:ph type="body" sz="quarter" idx="10"/>
          </p:nvPr>
        </p:nvSpPr>
        <p:spPr>
          <a:xfrm>
            <a:off x="381000" y="1571612"/>
            <a:ext cx="8382000" cy="4786346"/>
          </a:xfrm>
        </p:spPr>
        <p:txBody>
          <a:bodyPr>
            <a:normAutofit fontScale="92500" lnSpcReduction="20000"/>
          </a:bodyPr>
          <a:lstStyle/>
          <a:p>
            <a:endParaRPr lang="en-US" dirty="0" smtClean="0"/>
          </a:p>
          <a:p>
            <a:r>
              <a:rPr lang="en-US" dirty="0" smtClean="0"/>
              <a:t>The improbability of the universe supporting life</a:t>
            </a:r>
          </a:p>
          <a:p>
            <a:pPr lvl="1">
              <a:buNone/>
            </a:pPr>
            <a:r>
              <a:rPr lang="en-US" dirty="0" smtClean="0">
                <a:solidFill>
                  <a:srgbClr val="FFFF00"/>
                </a:solidFill>
              </a:rPr>
              <a:t>Roger Penrose</a:t>
            </a:r>
          </a:p>
          <a:p>
            <a:pPr lvl="1">
              <a:buNone/>
            </a:pPr>
            <a:r>
              <a:rPr lang="en-US" dirty="0" smtClean="0">
                <a:solidFill>
                  <a:srgbClr val="FFFF00"/>
                </a:solidFill>
              </a:rPr>
              <a:t>	</a:t>
            </a:r>
            <a:r>
              <a:rPr lang="en-GB" dirty="0" smtClean="0">
                <a:solidFill>
                  <a:srgbClr val="FFFF00"/>
                </a:solidFill>
              </a:rPr>
              <a:t>This now tells how precise the Creator's aim must have been, namely to an accuracy of one part in 10</a:t>
            </a:r>
            <a:r>
              <a:rPr lang="en-GB" baseline="30000" dirty="0" smtClean="0">
                <a:solidFill>
                  <a:srgbClr val="FFFF00"/>
                </a:solidFill>
              </a:rPr>
              <a:t>10 </a:t>
            </a:r>
            <a:r>
              <a:rPr lang="en-GB" dirty="0" smtClean="0">
                <a:solidFill>
                  <a:srgbClr val="FFFF00"/>
                </a:solidFill>
              </a:rPr>
              <a:t>^</a:t>
            </a:r>
            <a:r>
              <a:rPr lang="en-GB" baseline="30000" dirty="0" smtClean="0">
                <a:solidFill>
                  <a:srgbClr val="FFFF00"/>
                </a:solidFill>
              </a:rPr>
              <a:t> 123</a:t>
            </a:r>
            <a:r>
              <a:rPr lang="en-GB" dirty="0" smtClean="0">
                <a:solidFill>
                  <a:srgbClr val="FFFF00"/>
                </a:solidFill>
              </a:rPr>
              <a:t>. This is an extraordinary figure. One could not possibly even write the number down in full in the ordinary denary notation: it would be 1 followed by 10</a:t>
            </a:r>
            <a:r>
              <a:rPr lang="en-GB" baseline="30000" dirty="0" smtClean="0">
                <a:solidFill>
                  <a:srgbClr val="FFFF00"/>
                </a:solidFill>
              </a:rPr>
              <a:t>123</a:t>
            </a:r>
            <a:r>
              <a:rPr lang="en-GB" dirty="0" smtClean="0">
                <a:solidFill>
                  <a:srgbClr val="FFFF00"/>
                </a:solidFill>
              </a:rPr>
              <a:t> successive 0's. Even if we were to write a 0 on each separate proton and on each  separate neutron in the entire universe- and we could throw in all the other particles for good measure- we should fall far short of writing down the figure needed.</a:t>
            </a:r>
          </a:p>
          <a:p>
            <a:r>
              <a:rPr lang="en-US" dirty="0" smtClean="0"/>
              <a:t>The firing squad and alternative explanations</a:t>
            </a:r>
          </a:p>
          <a:p>
            <a:r>
              <a:rPr lang="en-US" dirty="0" smtClean="0"/>
              <a:t>Conclusions and uses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Arguments for the existence of God</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214422"/>
            <a:ext cx="8382000" cy="5214974"/>
          </a:xfrm>
        </p:spPr>
        <p:txBody>
          <a:bodyPr>
            <a:normAutofit/>
          </a:bodyPr>
          <a:lstStyle/>
          <a:p>
            <a:r>
              <a:rPr lang="en-US" dirty="0" smtClean="0"/>
              <a:t>Arguments from the nature of the universe</a:t>
            </a:r>
          </a:p>
          <a:p>
            <a:pPr lvl="1"/>
            <a:r>
              <a:rPr lang="en-US" dirty="0" smtClean="0"/>
              <a:t>The first cause of the universe</a:t>
            </a:r>
          </a:p>
          <a:p>
            <a:pPr lvl="1"/>
            <a:r>
              <a:rPr lang="en-US" dirty="0" smtClean="0"/>
              <a:t>The design of the universe</a:t>
            </a:r>
          </a:p>
          <a:p>
            <a:pPr lvl="1"/>
            <a:r>
              <a:rPr lang="en-US" dirty="0" smtClean="0"/>
              <a:t>The fine tuning of the universe</a:t>
            </a:r>
          </a:p>
          <a:p>
            <a:r>
              <a:rPr lang="en-US" dirty="0" smtClean="0">
                <a:solidFill>
                  <a:srgbClr val="FF0000"/>
                </a:solidFill>
              </a:rPr>
              <a:t>Arguments from historical evidence</a:t>
            </a:r>
          </a:p>
          <a:p>
            <a:pPr lvl="1"/>
            <a:r>
              <a:rPr lang="en-US" dirty="0" smtClean="0">
                <a:solidFill>
                  <a:srgbClr val="FF0000"/>
                </a:solidFill>
              </a:rPr>
              <a:t>The resurrection of Christ</a:t>
            </a:r>
          </a:p>
          <a:p>
            <a:r>
              <a:rPr lang="en-US" dirty="0" smtClean="0"/>
              <a:t>Arguments from purpose</a:t>
            </a:r>
          </a:p>
          <a:p>
            <a:pPr lvl="1"/>
            <a:r>
              <a:rPr lang="en-US" dirty="0" smtClean="0"/>
              <a:t>The moral argument</a:t>
            </a:r>
          </a:p>
          <a:p>
            <a:pPr lvl="1"/>
            <a:r>
              <a:rPr lang="en-US" dirty="0" smtClean="0"/>
              <a:t>Free will -v- determinism</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for the </a:t>
            </a:r>
            <a:r>
              <a:rPr lang="en-US" dirty="0" smtClean="0"/>
              <a:t>resurrection (1)</a:t>
            </a:r>
            <a:endParaRPr lang="en-GB" dirty="0"/>
          </a:p>
        </p:txBody>
      </p:sp>
      <p:sp>
        <p:nvSpPr>
          <p:cNvPr id="3" name="Text Placeholder 2"/>
          <p:cNvSpPr>
            <a:spLocks noGrp="1"/>
          </p:cNvSpPr>
          <p:nvPr>
            <p:ph type="body" sz="quarter" idx="10"/>
          </p:nvPr>
        </p:nvSpPr>
        <p:spPr>
          <a:xfrm>
            <a:off x="381000" y="1411552"/>
            <a:ext cx="8382000" cy="4185761"/>
          </a:xfrm>
        </p:spPr>
        <p:txBody>
          <a:bodyPr/>
          <a:lstStyle/>
          <a:p>
            <a:pPr>
              <a:buNone/>
            </a:pPr>
            <a:r>
              <a:rPr lang="en-GB" dirty="0" smtClean="0">
                <a:solidFill>
                  <a:srgbClr val="FFFF00"/>
                </a:solidFill>
              </a:rPr>
              <a:t>Brooke Westcott:</a:t>
            </a:r>
          </a:p>
          <a:p>
            <a:pPr>
              <a:buNone/>
            </a:pPr>
            <a:r>
              <a:rPr lang="en-GB" dirty="0" smtClean="0">
                <a:solidFill>
                  <a:srgbClr val="FFFF00"/>
                </a:solidFill>
              </a:rPr>
              <a:t>     “Taking all the evidence together, it is not too  much to say that there is no historic incident better or more variously supported than the resurrection of Christ.  Nothing but the antecedent assumption that it must be false could have suggested the idea of deficiency in the proof of it.”</a:t>
            </a:r>
          </a:p>
          <a:p>
            <a:endParaRPr lang="en-GB"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Evidence for the resurrection</a:t>
            </a:r>
            <a:br>
              <a:rPr lang="en-US" dirty="0" smtClean="0"/>
            </a:br>
            <a:r>
              <a:rPr lang="en-US" sz="3600" dirty="0" smtClean="0"/>
              <a:t>Gary </a:t>
            </a:r>
            <a:r>
              <a:rPr lang="en-US" sz="3600" dirty="0" err="1" smtClean="0"/>
              <a:t>Habermas</a:t>
            </a:r>
            <a:r>
              <a:rPr lang="en-US" sz="3600" dirty="0" smtClean="0"/>
              <a:t>’ </a:t>
            </a:r>
            <a:r>
              <a:rPr lang="en-US" sz="3600" dirty="0" err="1" smtClean="0"/>
              <a:t>Credal</a:t>
            </a:r>
            <a:r>
              <a:rPr lang="en-US" sz="3600" dirty="0" smtClean="0"/>
              <a:t> Argument</a:t>
            </a:r>
            <a:endParaRPr lang="en-US" sz="3600" dirty="0">
              <a:solidFill>
                <a:schemeClr val="tx2"/>
              </a:solidFill>
            </a:endParaRPr>
          </a:p>
        </p:txBody>
      </p:sp>
      <p:sp>
        <p:nvSpPr>
          <p:cNvPr id="3" name="Text Placeholder 2"/>
          <p:cNvSpPr>
            <a:spLocks noGrp="1"/>
          </p:cNvSpPr>
          <p:nvPr>
            <p:ph type="body" sz="quarter" idx="10"/>
          </p:nvPr>
        </p:nvSpPr>
        <p:spPr>
          <a:xfrm>
            <a:off x="357158" y="1785926"/>
            <a:ext cx="8382000" cy="3788249"/>
          </a:xfrm>
        </p:spPr>
        <p:txBody>
          <a:bodyPr>
            <a:normAutofit fontScale="92500" lnSpcReduction="10000"/>
          </a:bodyPr>
          <a:lstStyle/>
          <a:p>
            <a:r>
              <a:rPr lang="en-US" dirty="0" smtClean="0"/>
              <a:t>The early appearance of the resurrection creed</a:t>
            </a:r>
          </a:p>
          <a:p>
            <a:r>
              <a:rPr lang="en-US" dirty="0" smtClean="0"/>
              <a:t>The reliable record of what the disciples thought they saw</a:t>
            </a:r>
          </a:p>
          <a:p>
            <a:r>
              <a:rPr lang="en-US" dirty="0" smtClean="0"/>
              <a:t>The disciples </a:t>
            </a:r>
            <a:r>
              <a:rPr lang="en-US" i="1" dirty="0" smtClean="0"/>
              <a:t>thought</a:t>
            </a:r>
            <a:r>
              <a:rPr lang="en-US" dirty="0" smtClean="0"/>
              <a:t> they saw Christ crucified and resurrected</a:t>
            </a:r>
          </a:p>
          <a:p>
            <a:r>
              <a:rPr lang="en-US" dirty="0" smtClean="0"/>
              <a:t>They were willing to die for a belief which they would have known to be true or false</a:t>
            </a:r>
          </a:p>
          <a:p>
            <a:r>
              <a:rPr lang="en-US" dirty="0" smtClean="0"/>
              <a:t>Difficulties in other explanations of the empty tomb</a:t>
            </a:r>
            <a:endParaRPr lang="en-GB"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GB" dirty="0" smtClean="0"/>
              <a:t>1 Corinthians 15</a:t>
            </a:r>
            <a:br>
              <a:rPr lang="en-GB" dirty="0" smtClean="0"/>
            </a:br>
            <a:r>
              <a:rPr lang="en-GB" sz="3200" dirty="0" smtClean="0"/>
              <a:t>vv 1-8</a:t>
            </a:r>
            <a:endParaRPr lang="en-GB" dirty="0"/>
          </a:p>
        </p:txBody>
      </p:sp>
      <p:sp>
        <p:nvSpPr>
          <p:cNvPr id="4" name="Rectangle 3"/>
          <p:cNvSpPr/>
          <p:nvPr/>
        </p:nvSpPr>
        <p:spPr>
          <a:xfrm>
            <a:off x="428596" y="1500174"/>
            <a:ext cx="8429684" cy="4524315"/>
          </a:xfrm>
          <a:prstGeom prst="rect">
            <a:avLst/>
          </a:prstGeom>
        </p:spPr>
        <p:txBody>
          <a:bodyPr wrap="square">
            <a:spAutoFit/>
          </a:bodyPr>
          <a:lstStyle/>
          <a:p>
            <a:r>
              <a:rPr lang="en-GB" sz="2400" baseline="30000" dirty="0" smtClean="0">
                <a:solidFill>
                  <a:schemeClr val="tx2">
                    <a:lumMod val="90000"/>
                  </a:schemeClr>
                </a:solidFill>
              </a:rPr>
              <a:t>“</a:t>
            </a:r>
            <a:r>
              <a:rPr lang="en-GB" sz="2400" dirty="0" smtClean="0">
                <a:solidFill>
                  <a:schemeClr val="tx2">
                    <a:lumMod val="90000"/>
                  </a:schemeClr>
                </a:solidFill>
              </a:rPr>
              <a:t>Now, brothers, I want to remind you of the gospel I preached to you, which you received and on which you have taken your stand. By this gospel you are saved, if you hold firmly to the word I preached to you. Otherwise, you have believed in vain.  For what I received I passed on to you as of first importance: that Christ died for our sins according to the Scriptures, that he was buried, that he was raised on the third day according to the Scriptures, and that he appeared to Peter, and then to the Twelve. After that, he appeared to more than five hundred of the brothers at the same time, most of whom are still living, though some have fallen asleep. Then he appeared to James, then to all the apostles, and last of all he appeared to me also, as to one abnormally born. </a:t>
            </a:r>
            <a:endParaRPr lang="en-GB" sz="2400" dirty="0">
              <a:solidFill>
                <a:schemeClr val="tx2">
                  <a:lumMod val="90000"/>
                </a:schemeClr>
              </a:solidFill>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GB" dirty="0" smtClean="0"/>
              <a:t>Galatians 1</a:t>
            </a:r>
            <a:br>
              <a:rPr lang="en-GB" dirty="0" smtClean="0"/>
            </a:br>
            <a:r>
              <a:rPr lang="en-GB" sz="3200" dirty="0" smtClean="0"/>
              <a:t>vv 11-20</a:t>
            </a:r>
            <a:endParaRPr lang="en-GB" dirty="0"/>
          </a:p>
        </p:txBody>
      </p:sp>
      <p:sp>
        <p:nvSpPr>
          <p:cNvPr id="4" name="Rectangle 3"/>
          <p:cNvSpPr/>
          <p:nvPr/>
        </p:nvSpPr>
        <p:spPr>
          <a:xfrm>
            <a:off x="285720" y="1714488"/>
            <a:ext cx="8858280" cy="3416320"/>
          </a:xfrm>
          <a:prstGeom prst="rect">
            <a:avLst/>
          </a:prstGeom>
        </p:spPr>
        <p:txBody>
          <a:bodyPr wrap="square">
            <a:spAutoFit/>
          </a:bodyPr>
          <a:lstStyle/>
          <a:p>
            <a:r>
              <a:rPr lang="en-GB" dirty="0" smtClean="0">
                <a:solidFill>
                  <a:schemeClr val="tx2">
                    <a:lumMod val="90000"/>
                  </a:schemeClr>
                </a:solidFill>
              </a:rPr>
              <a:t> I want you to know, brothers, that the gospel I preached is not something that man made up. I did not receive it from any man, nor was I taught it; rather, I received it by revelation from Jesus Christ. For you have heard of my previous way of life in Judaism, how intensely I persecuted the church of God and tried to destroy it. I was advancing in Judaism beyond many Jews of my own age and was extremely zealous for the traditions of my fathers. But when God, who set me apart from birth</a:t>
            </a:r>
            <a:r>
              <a:rPr lang="en-GB" baseline="30000" dirty="0" smtClean="0">
                <a:solidFill>
                  <a:schemeClr val="tx2">
                    <a:lumMod val="90000"/>
                  </a:schemeClr>
                </a:solidFill>
              </a:rPr>
              <a:t> </a:t>
            </a:r>
            <a:r>
              <a:rPr lang="en-GB" dirty="0" smtClean="0">
                <a:solidFill>
                  <a:schemeClr val="tx2">
                    <a:lumMod val="90000"/>
                  </a:schemeClr>
                </a:solidFill>
              </a:rPr>
              <a:t>and called me by his grace, was pleased to reveal his Son in me so that I might preach him among the Gentiles, I did not consult any man, nor did I go up to Jerusalem to see those who were apostles before I was, but I went immediately into Arabia and later returned to Damascus. </a:t>
            </a:r>
          </a:p>
          <a:p>
            <a:r>
              <a:rPr lang="en-GB" dirty="0" smtClean="0">
                <a:solidFill>
                  <a:schemeClr val="tx2">
                    <a:lumMod val="90000"/>
                  </a:schemeClr>
                </a:solidFill>
              </a:rPr>
              <a:t> Then after three years, I went up to Jerusalem to get acquainted with Peter and stayed with him fifteen days. I saw none of the other apostles—only James, the Lord's brother. I assure you before God that what I am writing you is no lie.</a:t>
            </a:r>
            <a:endParaRPr lang="en-GB" dirty="0">
              <a:solidFill>
                <a:schemeClr val="tx2">
                  <a:lumMod val="90000"/>
                </a:schemeClr>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solidFill>
                  <a:schemeClr val="tx2"/>
                </a:solidFill>
              </a:rPr>
              <a:t>The aims of </a:t>
            </a:r>
            <a:r>
              <a:rPr lang="en-US" dirty="0" err="1" smtClean="0">
                <a:solidFill>
                  <a:schemeClr val="tx2"/>
                </a:solidFill>
              </a:rPr>
              <a:t>AiM</a:t>
            </a:r>
            <a:endParaRPr lang="en-US" dirty="0">
              <a:solidFill>
                <a:schemeClr val="tx2"/>
              </a:solidFill>
            </a:endParaRPr>
          </a:p>
        </p:txBody>
      </p:sp>
      <p:sp>
        <p:nvSpPr>
          <p:cNvPr id="3" name="Text Placeholder 2"/>
          <p:cNvSpPr>
            <a:spLocks noGrp="1"/>
          </p:cNvSpPr>
          <p:nvPr>
            <p:ph type="body" sz="quarter" idx="10"/>
          </p:nvPr>
        </p:nvSpPr>
        <p:spPr>
          <a:xfrm>
            <a:off x="285720" y="1571612"/>
            <a:ext cx="8572560" cy="2500330"/>
          </a:xfrm>
        </p:spPr>
        <p:txBody>
          <a:bodyPr>
            <a:normAutofit/>
          </a:bodyPr>
          <a:lstStyle/>
          <a:p>
            <a:r>
              <a:rPr lang="en-US" dirty="0" smtClean="0"/>
              <a:t>To equip Christians with the confidence to share their faith with friends, colleagues and family</a:t>
            </a:r>
          </a:p>
          <a:p>
            <a:r>
              <a:rPr lang="en-US" dirty="0" smtClean="0"/>
              <a:t>To suggest and discuss practical ways of doing so</a:t>
            </a:r>
          </a:p>
          <a:p>
            <a:r>
              <a:rPr lang="en-US" dirty="0" smtClean="0"/>
              <a:t>To point to useful apologetic resources</a:t>
            </a:r>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GB" dirty="0" smtClean="0"/>
              <a:t>Galatians 2</a:t>
            </a:r>
            <a:br>
              <a:rPr lang="en-GB" dirty="0" smtClean="0"/>
            </a:br>
            <a:r>
              <a:rPr lang="en-GB" sz="3200" dirty="0" smtClean="0"/>
              <a:t>vv 1-5</a:t>
            </a:r>
            <a:endParaRPr lang="en-GB" dirty="0"/>
          </a:p>
        </p:txBody>
      </p:sp>
      <p:sp>
        <p:nvSpPr>
          <p:cNvPr id="4" name="Rectangle 3"/>
          <p:cNvSpPr/>
          <p:nvPr/>
        </p:nvSpPr>
        <p:spPr>
          <a:xfrm>
            <a:off x="285720" y="2357430"/>
            <a:ext cx="8858280" cy="2308324"/>
          </a:xfrm>
          <a:prstGeom prst="rect">
            <a:avLst/>
          </a:prstGeom>
        </p:spPr>
        <p:txBody>
          <a:bodyPr wrap="square">
            <a:spAutoFit/>
          </a:bodyPr>
          <a:lstStyle/>
          <a:p>
            <a:r>
              <a:rPr lang="en-GB" dirty="0" smtClean="0">
                <a:solidFill>
                  <a:schemeClr val="tx2">
                    <a:lumMod val="90000"/>
                  </a:schemeClr>
                </a:solidFill>
              </a:rPr>
              <a:t> Fourteen years later I went up again to Jerusalem, this time with Barnabas. I took Titus along also. I went in response to a revelation and set before them the gospel that I preach among the Gentiles. But I did this privately to those who seemed to be leaders, for fear that I was running or had run my race in vain. Yet not even Titus, who was with me, was compelled to be circumcised, even though he was a Greek. This matter arose because some false brothers had infiltrated our ranks to spy on the freedom we have in Christ Jesus and to make us slaves. We did not give in to them for a moment, so that the truth of the gospel might remain with you.</a:t>
            </a:r>
            <a:endParaRPr lang="en-GB" dirty="0">
              <a:solidFill>
                <a:schemeClr val="tx2">
                  <a:lumMod val="90000"/>
                </a:schemeClr>
              </a:solidFill>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Evidence for the resurrection</a:t>
            </a:r>
            <a:br>
              <a:rPr lang="en-US" dirty="0" smtClean="0"/>
            </a:br>
            <a:r>
              <a:rPr lang="en-US" sz="3600" dirty="0" smtClean="0"/>
              <a:t>Gary </a:t>
            </a:r>
            <a:r>
              <a:rPr lang="en-US" sz="3600" dirty="0" err="1" smtClean="0"/>
              <a:t>Habermas</a:t>
            </a:r>
            <a:r>
              <a:rPr lang="en-US" sz="3600" dirty="0" smtClean="0"/>
              <a:t>’ </a:t>
            </a:r>
            <a:r>
              <a:rPr lang="en-US" sz="3600" dirty="0" err="1" smtClean="0"/>
              <a:t>Credal</a:t>
            </a:r>
            <a:r>
              <a:rPr lang="en-US" sz="3600" dirty="0" smtClean="0"/>
              <a:t> Argument</a:t>
            </a:r>
            <a:endParaRPr lang="en-US" sz="3600" dirty="0">
              <a:solidFill>
                <a:schemeClr val="tx2"/>
              </a:solidFill>
            </a:endParaRPr>
          </a:p>
        </p:txBody>
      </p:sp>
      <p:sp>
        <p:nvSpPr>
          <p:cNvPr id="3" name="Text Placeholder 2"/>
          <p:cNvSpPr>
            <a:spLocks noGrp="1"/>
          </p:cNvSpPr>
          <p:nvPr>
            <p:ph type="body" sz="quarter" idx="10"/>
          </p:nvPr>
        </p:nvSpPr>
        <p:spPr>
          <a:xfrm>
            <a:off x="357158" y="1785926"/>
            <a:ext cx="8382000" cy="3788249"/>
          </a:xfrm>
        </p:spPr>
        <p:txBody>
          <a:bodyPr>
            <a:normAutofit fontScale="92500" lnSpcReduction="10000"/>
          </a:bodyPr>
          <a:lstStyle/>
          <a:p>
            <a:r>
              <a:rPr lang="en-US" dirty="0" smtClean="0"/>
              <a:t>The early appearance of the resurrection creed</a:t>
            </a:r>
          </a:p>
          <a:p>
            <a:r>
              <a:rPr lang="en-US" dirty="0" smtClean="0"/>
              <a:t>The reliable record of what the disciples thought they saw</a:t>
            </a:r>
          </a:p>
          <a:p>
            <a:r>
              <a:rPr lang="en-US" dirty="0" smtClean="0"/>
              <a:t>The disciples </a:t>
            </a:r>
            <a:r>
              <a:rPr lang="en-US" i="1" dirty="0" smtClean="0"/>
              <a:t>thought</a:t>
            </a:r>
            <a:r>
              <a:rPr lang="en-US" dirty="0" smtClean="0"/>
              <a:t> they saw Christ crucified and resurrected</a:t>
            </a:r>
          </a:p>
          <a:p>
            <a:r>
              <a:rPr lang="en-US" dirty="0" smtClean="0"/>
              <a:t>They were willing to die for a belief which they would have known to be true or false</a:t>
            </a:r>
          </a:p>
          <a:p>
            <a:r>
              <a:rPr lang="en-US" dirty="0" smtClean="0"/>
              <a:t>Difficulties in other explanations of the empty tomb</a:t>
            </a:r>
            <a:endParaRPr lang="en-GB"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Arguments for the existence of God</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214422"/>
            <a:ext cx="8382000" cy="5214974"/>
          </a:xfrm>
        </p:spPr>
        <p:txBody>
          <a:bodyPr>
            <a:normAutofit/>
          </a:bodyPr>
          <a:lstStyle/>
          <a:p>
            <a:r>
              <a:rPr lang="en-US" dirty="0" smtClean="0"/>
              <a:t>Arguments from the nature of the universe</a:t>
            </a:r>
          </a:p>
          <a:p>
            <a:pPr lvl="1"/>
            <a:r>
              <a:rPr lang="en-US" dirty="0" smtClean="0"/>
              <a:t>The first cause of the universe</a:t>
            </a:r>
          </a:p>
          <a:p>
            <a:pPr lvl="1"/>
            <a:r>
              <a:rPr lang="en-US" dirty="0" smtClean="0"/>
              <a:t>The design of the universe</a:t>
            </a:r>
          </a:p>
          <a:p>
            <a:pPr lvl="1"/>
            <a:r>
              <a:rPr lang="en-US" dirty="0" smtClean="0"/>
              <a:t>The fine tuning of the universe</a:t>
            </a:r>
          </a:p>
          <a:p>
            <a:pPr lvl="1"/>
            <a:r>
              <a:rPr lang="en-US" dirty="0" smtClean="0"/>
              <a:t>The rational intelligibility of the universe</a:t>
            </a:r>
          </a:p>
          <a:p>
            <a:r>
              <a:rPr lang="en-US" dirty="0" smtClean="0"/>
              <a:t>Arguments from historical evidence</a:t>
            </a:r>
          </a:p>
          <a:p>
            <a:pPr lvl="1"/>
            <a:r>
              <a:rPr lang="en-US" dirty="0" smtClean="0"/>
              <a:t>The resurrection of Christ</a:t>
            </a:r>
          </a:p>
          <a:p>
            <a:r>
              <a:rPr lang="en-US" dirty="0" smtClean="0">
                <a:solidFill>
                  <a:srgbClr val="FF0000"/>
                </a:solidFill>
              </a:rPr>
              <a:t>Arguments from purpose</a:t>
            </a:r>
          </a:p>
          <a:p>
            <a:pPr lvl="1"/>
            <a:r>
              <a:rPr lang="en-US" dirty="0" smtClean="0">
                <a:solidFill>
                  <a:srgbClr val="FF0000"/>
                </a:solidFill>
              </a:rPr>
              <a:t>The moral argument</a:t>
            </a:r>
          </a:p>
          <a:p>
            <a:pPr lvl="1"/>
            <a:r>
              <a:rPr lang="en-US" dirty="0" smtClean="0">
                <a:solidFill>
                  <a:srgbClr val="FF0000"/>
                </a:solidFill>
              </a:rPr>
              <a:t>Free will -v- determinism</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The moral argument</a:t>
            </a:r>
            <a:br>
              <a:rPr lang="en-US" dirty="0" smtClean="0"/>
            </a:br>
            <a:r>
              <a:rPr lang="en-US" sz="3600" dirty="0" smtClean="0">
                <a:solidFill>
                  <a:schemeClr val="tx2"/>
                </a:solidFill>
              </a:rPr>
              <a:t>Can man be good without God?</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095768"/>
          </a:xfrm>
        </p:spPr>
        <p:txBody>
          <a:bodyPr>
            <a:normAutofit lnSpcReduction="10000"/>
          </a:bodyPr>
          <a:lstStyle/>
          <a:p>
            <a:r>
              <a:rPr lang="en-US" dirty="0" smtClean="0"/>
              <a:t>The existence of a basic morality</a:t>
            </a:r>
          </a:p>
          <a:p>
            <a:r>
              <a:rPr lang="en-US" dirty="0" smtClean="0"/>
              <a:t>Attempts to explain objective morality without God</a:t>
            </a:r>
          </a:p>
          <a:p>
            <a:pPr lvl="1"/>
            <a:r>
              <a:rPr lang="en-US" dirty="0" smtClean="0"/>
              <a:t>Evolutionary ethics</a:t>
            </a:r>
          </a:p>
          <a:p>
            <a:pPr lvl="1"/>
            <a:r>
              <a:rPr lang="en-US" dirty="0" smtClean="0"/>
              <a:t>Is something good because God says so, or does God say so because it is good?</a:t>
            </a:r>
          </a:p>
          <a:p>
            <a:r>
              <a:rPr lang="en-US" dirty="0" smtClean="0"/>
              <a:t>God as the only plausible basis for a basic morality</a:t>
            </a:r>
            <a:endParaRPr lang="en-GB" dirty="0" smtClean="0"/>
          </a:p>
          <a:p>
            <a:r>
              <a:rPr lang="en-GB" dirty="0" smtClean="0"/>
              <a:t>Conclusions and uses</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Free will and determinism</a:t>
            </a:r>
            <a:br>
              <a:rPr lang="en-US" dirty="0" smtClean="0"/>
            </a:br>
            <a:r>
              <a:rPr lang="en-US" sz="3600" dirty="0" smtClean="0">
                <a:solidFill>
                  <a:schemeClr val="tx2"/>
                </a:solidFill>
              </a:rPr>
              <a:t>Living in a material world</a:t>
            </a:r>
            <a:endParaRPr lang="en-US" dirty="0">
              <a:solidFill>
                <a:schemeClr val="tx2"/>
              </a:solidFill>
            </a:endParaRPr>
          </a:p>
        </p:txBody>
      </p:sp>
      <p:sp>
        <p:nvSpPr>
          <p:cNvPr id="3" name="Text Placeholder 2"/>
          <p:cNvSpPr>
            <a:spLocks noGrp="1"/>
          </p:cNvSpPr>
          <p:nvPr>
            <p:ph type="body" sz="quarter" idx="10"/>
          </p:nvPr>
        </p:nvSpPr>
        <p:spPr>
          <a:xfrm>
            <a:off x="381000" y="1571612"/>
            <a:ext cx="8382000" cy="4929222"/>
          </a:xfrm>
        </p:spPr>
        <p:txBody>
          <a:bodyPr>
            <a:normAutofit fontScale="85000" lnSpcReduction="20000"/>
          </a:bodyPr>
          <a:lstStyle/>
          <a:p>
            <a:r>
              <a:rPr lang="en-US" dirty="0" smtClean="0"/>
              <a:t>An extreme view of physical determinism</a:t>
            </a:r>
          </a:p>
          <a:p>
            <a:r>
              <a:rPr lang="en-US" dirty="0" smtClean="0"/>
              <a:t>The absence of purpose, choice and value in </a:t>
            </a:r>
            <a:r>
              <a:rPr lang="en-US" dirty="0" err="1" smtClean="0"/>
              <a:t>physicalism</a:t>
            </a:r>
            <a:endParaRPr lang="en-US" dirty="0" smtClean="0"/>
          </a:p>
          <a:p>
            <a:pPr lvl="1"/>
            <a:r>
              <a:rPr lang="en-GB" dirty="0" smtClean="0">
                <a:solidFill>
                  <a:srgbClr val="FFFF00"/>
                </a:solidFill>
              </a:rPr>
              <a:t>Richard Dawkins;</a:t>
            </a:r>
          </a:p>
          <a:p>
            <a:pPr lvl="2"/>
            <a:r>
              <a:rPr lang="en-GB" dirty="0" smtClean="0">
                <a:solidFill>
                  <a:srgbClr val="FFFF00"/>
                </a:solidFill>
              </a:rPr>
              <a:t>The universe we observe has precisely the properties we should expect if there is, at bottom, no design, no purpose, no evil and no good, nothing but blind pitiless indifference.</a:t>
            </a:r>
          </a:p>
          <a:p>
            <a:r>
              <a:rPr lang="en-GB" dirty="0" smtClean="0"/>
              <a:t>The self defeating nature of </a:t>
            </a:r>
            <a:r>
              <a:rPr lang="en-GB" dirty="0" err="1" smtClean="0"/>
              <a:t>physicalism</a:t>
            </a:r>
            <a:endParaRPr lang="en-GB" dirty="0" smtClean="0"/>
          </a:p>
          <a:p>
            <a:pPr lvl="1"/>
            <a:r>
              <a:rPr lang="en-GB" dirty="0" smtClean="0">
                <a:solidFill>
                  <a:srgbClr val="FFFF00"/>
                </a:solidFill>
              </a:rPr>
              <a:t>JBS Haldane: </a:t>
            </a:r>
          </a:p>
          <a:p>
            <a:pPr lvl="2">
              <a:buNone/>
            </a:pPr>
            <a:r>
              <a:rPr lang="en-GB" dirty="0" smtClean="0">
                <a:solidFill>
                  <a:srgbClr val="FFFF00"/>
                </a:solidFill>
              </a:rPr>
              <a:t>	“It seems to me immensely unlikely that mind is a mere by-product of matter. For if my mental processes are determined wholly by the motions of atoms in my brain I have no reason to suppose that my beliefs are true. They may be sound chemically, but that does not make them sound logically. And hence I have no reason for supposing my brain to be composed of atoms.”</a:t>
            </a:r>
          </a:p>
          <a:p>
            <a:r>
              <a:rPr lang="en-GB" dirty="0" smtClean="0"/>
              <a:t>Recent doubts on the truth of the materialistic model</a:t>
            </a:r>
          </a:p>
          <a:p>
            <a:r>
              <a:rPr lang="en-GB" dirty="0" smtClean="0"/>
              <a:t>The Christian worldview as the best fit with the world as we perceive it</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Evidence for the existence of God</a:t>
            </a:r>
            <a:br>
              <a:rPr lang="en-US" dirty="0" smtClean="0"/>
            </a:br>
            <a:r>
              <a:rPr lang="en-US" sz="3600" dirty="0" smtClean="0">
                <a:solidFill>
                  <a:schemeClr val="tx2"/>
                </a:solidFill>
              </a:rPr>
              <a:t>Session outline</a:t>
            </a:r>
            <a:endParaRPr lang="en-US" dirty="0">
              <a:solidFill>
                <a:schemeClr val="tx2"/>
              </a:solidFill>
            </a:endParaRPr>
          </a:p>
        </p:txBody>
      </p:sp>
      <p:sp>
        <p:nvSpPr>
          <p:cNvPr id="3" name="Text Placeholder 2"/>
          <p:cNvSpPr>
            <a:spLocks noGrp="1"/>
          </p:cNvSpPr>
          <p:nvPr>
            <p:ph type="body" sz="quarter" idx="10"/>
          </p:nvPr>
        </p:nvSpPr>
        <p:spPr>
          <a:xfrm>
            <a:off x="357158" y="1643050"/>
            <a:ext cx="8382000" cy="4572032"/>
          </a:xfrm>
        </p:spPr>
        <p:txBody>
          <a:bodyPr>
            <a:normAutofit/>
          </a:bodyPr>
          <a:lstStyle/>
          <a:p>
            <a:r>
              <a:rPr lang="en-US" dirty="0" err="1" smtClean="0"/>
              <a:t>Apologise</a:t>
            </a:r>
            <a:r>
              <a:rPr lang="en-US" dirty="0" smtClean="0"/>
              <a:t>? For what?</a:t>
            </a:r>
          </a:p>
          <a:p>
            <a:r>
              <a:rPr lang="en-US" dirty="0" smtClean="0"/>
              <a:t>What have we got to prove?</a:t>
            </a:r>
          </a:p>
          <a:p>
            <a:r>
              <a:rPr lang="en-US" dirty="0" smtClean="0"/>
              <a:t>Aims</a:t>
            </a:r>
          </a:p>
          <a:p>
            <a:r>
              <a:rPr lang="en-US" dirty="0" smtClean="0"/>
              <a:t>Arguments for the existence of God</a:t>
            </a:r>
          </a:p>
          <a:p>
            <a:pPr lvl="1"/>
            <a:r>
              <a:rPr lang="en-US" dirty="0" smtClean="0"/>
              <a:t>Arguments from the universe as we know it</a:t>
            </a:r>
          </a:p>
          <a:p>
            <a:pPr lvl="1"/>
            <a:r>
              <a:rPr lang="en-US" dirty="0" smtClean="0"/>
              <a:t>Arguments from observation</a:t>
            </a:r>
          </a:p>
          <a:p>
            <a:pPr lvl="1"/>
            <a:r>
              <a:rPr lang="en-US" dirty="0" smtClean="0"/>
              <a:t>Arguments from purpose</a:t>
            </a:r>
          </a:p>
          <a:p>
            <a:r>
              <a:rPr lang="en-US" dirty="0" smtClean="0">
                <a:solidFill>
                  <a:srgbClr val="C00000"/>
                </a:solidFill>
              </a:rPr>
              <a:t>Conclusions</a:t>
            </a:r>
          </a:p>
          <a:p>
            <a:r>
              <a:rPr lang="en-US" dirty="0" smtClean="0"/>
              <a:t>Recommended Resources</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Evidence for the existence of God</a:t>
            </a:r>
            <a:br>
              <a:rPr lang="en-US" dirty="0" smtClean="0"/>
            </a:br>
            <a:r>
              <a:rPr lang="en-US" sz="3600" dirty="0" smtClean="0">
                <a:solidFill>
                  <a:schemeClr val="tx2"/>
                </a:solidFill>
              </a:rPr>
              <a:t>Session outline</a:t>
            </a:r>
            <a:endParaRPr lang="en-US" dirty="0">
              <a:solidFill>
                <a:schemeClr val="tx2"/>
              </a:solidFill>
            </a:endParaRPr>
          </a:p>
        </p:txBody>
      </p:sp>
      <p:sp>
        <p:nvSpPr>
          <p:cNvPr id="3" name="Text Placeholder 2"/>
          <p:cNvSpPr>
            <a:spLocks noGrp="1"/>
          </p:cNvSpPr>
          <p:nvPr>
            <p:ph type="body" sz="quarter" idx="10"/>
          </p:nvPr>
        </p:nvSpPr>
        <p:spPr>
          <a:xfrm>
            <a:off x="357158" y="1643050"/>
            <a:ext cx="8382000" cy="4572032"/>
          </a:xfrm>
        </p:spPr>
        <p:txBody>
          <a:bodyPr>
            <a:normAutofit/>
          </a:bodyPr>
          <a:lstStyle/>
          <a:p>
            <a:r>
              <a:rPr lang="en-US" dirty="0" err="1" smtClean="0"/>
              <a:t>Apologise</a:t>
            </a:r>
            <a:r>
              <a:rPr lang="en-US" dirty="0" smtClean="0"/>
              <a:t>? For what?</a:t>
            </a:r>
          </a:p>
          <a:p>
            <a:r>
              <a:rPr lang="en-US" dirty="0" smtClean="0"/>
              <a:t>What have we got to prove?</a:t>
            </a:r>
          </a:p>
          <a:p>
            <a:r>
              <a:rPr lang="en-US" dirty="0" smtClean="0"/>
              <a:t>Aims</a:t>
            </a:r>
          </a:p>
          <a:p>
            <a:r>
              <a:rPr lang="en-US" dirty="0" smtClean="0"/>
              <a:t>Arguments for the existence of God</a:t>
            </a:r>
          </a:p>
          <a:p>
            <a:pPr lvl="1"/>
            <a:r>
              <a:rPr lang="en-US" dirty="0" smtClean="0"/>
              <a:t>Arguments from the universe as we know it</a:t>
            </a:r>
          </a:p>
          <a:p>
            <a:pPr lvl="1"/>
            <a:r>
              <a:rPr lang="en-US" dirty="0" smtClean="0"/>
              <a:t>Arguments from observation</a:t>
            </a:r>
          </a:p>
          <a:p>
            <a:pPr lvl="1"/>
            <a:r>
              <a:rPr lang="en-US" dirty="0" smtClean="0"/>
              <a:t>Arguments from purpose</a:t>
            </a:r>
          </a:p>
          <a:p>
            <a:r>
              <a:rPr lang="en-US" dirty="0" smtClean="0"/>
              <a:t>Conclusions</a:t>
            </a:r>
          </a:p>
          <a:p>
            <a:r>
              <a:rPr lang="en-US" dirty="0" smtClean="0">
                <a:solidFill>
                  <a:srgbClr val="C00000"/>
                </a:solidFill>
              </a:rPr>
              <a:t>Recommended Resources</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Recommended resources</a:t>
            </a:r>
            <a:br>
              <a:rPr lang="en-US" dirty="0" smtClean="0"/>
            </a:br>
            <a:r>
              <a:rPr lang="en-US" sz="3600" dirty="0" smtClean="0">
                <a:solidFill>
                  <a:schemeClr val="tx2"/>
                </a:solidFill>
              </a:rPr>
              <a:t>Books</a:t>
            </a:r>
            <a:endParaRPr lang="en-US" dirty="0">
              <a:solidFill>
                <a:schemeClr val="tx2"/>
              </a:solidFill>
            </a:endParaRPr>
          </a:p>
        </p:txBody>
      </p:sp>
      <p:pic>
        <p:nvPicPr>
          <p:cNvPr id="7" name="Picture 4" descr="To Everyone an Answer by Francis J. Beckwith: Book Cover">
            <a:hlinkClick r:id="rId3"/>
          </p:cNvPr>
          <p:cNvPicPr>
            <a:picLocks noChangeAspect="1" noChangeArrowheads="1"/>
          </p:cNvPicPr>
          <p:nvPr/>
        </p:nvPicPr>
        <p:blipFill>
          <a:blip r:embed="rId4" cstate="print"/>
          <a:srcRect/>
          <a:stretch>
            <a:fillRect/>
          </a:stretch>
        </p:blipFill>
        <p:spPr bwMode="auto">
          <a:xfrm>
            <a:off x="4857752" y="1643050"/>
            <a:ext cx="3143272" cy="4723405"/>
          </a:xfrm>
          <a:prstGeom prst="rect">
            <a:avLst/>
          </a:prstGeom>
          <a:noFill/>
        </p:spPr>
      </p:pic>
      <p:pic>
        <p:nvPicPr>
          <p:cNvPr id="16386" name="Picture 2" descr="http://holinessforever.com/images/img0039.jpg"/>
          <p:cNvPicPr>
            <a:picLocks noChangeAspect="1" noChangeArrowheads="1"/>
          </p:cNvPicPr>
          <p:nvPr/>
        </p:nvPicPr>
        <p:blipFill>
          <a:blip r:embed="rId5" cstate="print"/>
          <a:srcRect/>
          <a:stretch>
            <a:fillRect/>
          </a:stretch>
        </p:blipFill>
        <p:spPr bwMode="auto">
          <a:xfrm>
            <a:off x="500034" y="1534602"/>
            <a:ext cx="3202708" cy="4823356"/>
          </a:xfrm>
          <a:prstGeom prst="rect">
            <a:avLst/>
          </a:prstGeom>
          <a:noFill/>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Recommended resources</a:t>
            </a:r>
            <a:br>
              <a:rPr lang="en-US" dirty="0" smtClean="0"/>
            </a:br>
            <a:r>
              <a:rPr lang="en-US" sz="3600" dirty="0" smtClean="0">
                <a:solidFill>
                  <a:schemeClr val="tx2"/>
                </a:solidFill>
              </a:rPr>
              <a:t>Books</a:t>
            </a:r>
            <a:endParaRPr lang="en-US" dirty="0">
              <a:solidFill>
                <a:schemeClr val="tx2"/>
              </a:solidFill>
            </a:endParaRPr>
          </a:p>
        </p:txBody>
      </p:sp>
      <p:pic>
        <p:nvPicPr>
          <p:cNvPr id="30726" name="Picture 6" descr="Cover Image">
            <a:hlinkClick r:id="rId3"/>
          </p:cNvPr>
          <p:cNvPicPr>
            <a:picLocks noChangeAspect="1" noChangeArrowheads="1"/>
          </p:cNvPicPr>
          <p:nvPr/>
        </p:nvPicPr>
        <p:blipFill>
          <a:blip r:embed="rId4" cstate="print"/>
          <a:srcRect/>
          <a:stretch>
            <a:fillRect/>
          </a:stretch>
        </p:blipFill>
        <p:spPr bwMode="auto">
          <a:xfrm>
            <a:off x="571472" y="1643050"/>
            <a:ext cx="3143272" cy="4776783"/>
          </a:xfrm>
          <a:prstGeom prst="rect">
            <a:avLst/>
          </a:prstGeom>
          <a:noFill/>
        </p:spPr>
      </p:pic>
      <p:pic>
        <p:nvPicPr>
          <p:cNvPr id="7" name="Picture 4" descr="The Language of God by Francis S. Collins: Download Cover">
            <a:hlinkClick r:id="rId5"/>
          </p:cNvPr>
          <p:cNvPicPr>
            <a:picLocks noChangeAspect="1" noChangeArrowheads="1"/>
          </p:cNvPicPr>
          <p:nvPr/>
        </p:nvPicPr>
        <p:blipFill>
          <a:blip r:embed="rId6" cstate="print"/>
          <a:srcRect/>
          <a:stretch>
            <a:fillRect/>
          </a:stretch>
        </p:blipFill>
        <p:spPr bwMode="auto">
          <a:xfrm>
            <a:off x="4929190" y="1643050"/>
            <a:ext cx="3000396" cy="4641497"/>
          </a:xfrm>
          <a:prstGeom prst="rect">
            <a:avLst/>
          </a:prstGeom>
          <a:noFill/>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Recommended resources</a:t>
            </a:r>
            <a:br>
              <a:rPr lang="en-US" dirty="0" smtClean="0"/>
            </a:br>
            <a:r>
              <a:rPr lang="en-US" sz="3600" dirty="0" smtClean="0">
                <a:solidFill>
                  <a:schemeClr val="tx2"/>
                </a:solidFill>
              </a:rPr>
              <a:t>Books</a:t>
            </a:r>
            <a:endParaRPr lang="en-US" dirty="0">
              <a:solidFill>
                <a:schemeClr val="tx2"/>
              </a:solidFill>
            </a:endParaRPr>
          </a:p>
        </p:txBody>
      </p:sp>
      <p:pic>
        <p:nvPicPr>
          <p:cNvPr id="71682" name="Picture 2" descr="http://www.thereasonforgod.com/images/book_title.jpg"/>
          <p:cNvPicPr>
            <a:picLocks noChangeAspect="1" noChangeArrowheads="1"/>
          </p:cNvPicPr>
          <p:nvPr/>
        </p:nvPicPr>
        <p:blipFill>
          <a:blip r:embed="rId3" cstate="print"/>
          <a:srcRect/>
          <a:stretch>
            <a:fillRect/>
          </a:stretch>
        </p:blipFill>
        <p:spPr bwMode="auto">
          <a:xfrm>
            <a:off x="428596" y="1643049"/>
            <a:ext cx="3071834" cy="4639531"/>
          </a:xfrm>
          <a:prstGeom prst="rect">
            <a:avLst/>
          </a:prstGeom>
          <a:noFill/>
        </p:spPr>
      </p:pic>
      <p:pic>
        <p:nvPicPr>
          <p:cNvPr id="71686" name="Picture 6"/>
          <p:cNvPicPr>
            <a:picLocks noChangeAspect="1" noChangeArrowheads="1"/>
          </p:cNvPicPr>
          <p:nvPr/>
        </p:nvPicPr>
        <p:blipFill>
          <a:blip r:embed="rId4" cstate="print"/>
          <a:srcRect/>
          <a:stretch>
            <a:fillRect/>
          </a:stretch>
        </p:blipFill>
        <p:spPr bwMode="auto">
          <a:xfrm>
            <a:off x="5072066" y="1643051"/>
            <a:ext cx="3021499" cy="464347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Session </a:t>
            </a:r>
            <a:r>
              <a:rPr lang="en-US" dirty="0" err="1" smtClean="0"/>
              <a:t>Programme</a:t>
            </a:r>
            <a:r>
              <a:rPr lang="en-US" dirty="0" smtClean="0"/>
              <a:t/>
            </a:r>
            <a:br>
              <a:rPr lang="en-US" dirty="0" smtClean="0"/>
            </a:br>
            <a:r>
              <a:rPr lang="en-US" sz="3600" dirty="0" smtClean="0">
                <a:solidFill>
                  <a:schemeClr val="tx2"/>
                </a:solidFill>
              </a:rPr>
              <a:t>16</a:t>
            </a:r>
            <a:r>
              <a:rPr lang="en-US" sz="3600" baseline="30000" dirty="0" smtClean="0">
                <a:solidFill>
                  <a:schemeClr val="tx2"/>
                </a:solidFill>
              </a:rPr>
              <a:t>th</a:t>
            </a:r>
            <a:r>
              <a:rPr lang="en-US" sz="3600" dirty="0" smtClean="0">
                <a:solidFill>
                  <a:schemeClr val="tx2"/>
                </a:solidFill>
              </a:rPr>
              <a:t> January 2010</a:t>
            </a:r>
            <a:endParaRPr lang="en-US" dirty="0">
              <a:solidFill>
                <a:schemeClr val="tx2"/>
              </a:solidFill>
            </a:endParaRPr>
          </a:p>
        </p:txBody>
      </p:sp>
      <p:graphicFrame>
        <p:nvGraphicFramePr>
          <p:cNvPr id="4" name="Table 3"/>
          <p:cNvGraphicFramePr>
            <a:graphicFrameLocks noGrp="1"/>
          </p:cNvGraphicFramePr>
          <p:nvPr/>
        </p:nvGraphicFramePr>
        <p:xfrm>
          <a:off x="500034" y="1643051"/>
          <a:ext cx="7929618" cy="4714910"/>
        </p:xfrm>
        <a:graphic>
          <a:graphicData uri="http://schemas.openxmlformats.org/drawingml/2006/table">
            <a:tbl>
              <a:tblPr firstRow="1" bandRow="1">
                <a:tableStyleId>{073A0DAA-6AF3-43AB-8588-CEC1D06C72B9}</a:tableStyleId>
              </a:tblPr>
              <a:tblGrid>
                <a:gridCol w="1920440"/>
                <a:gridCol w="6009178"/>
              </a:tblGrid>
              <a:tr h="464886">
                <a:tc>
                  <a:txBody>
                    <a:bodyPr/>
                    <a:lstStyle/>
                    <a:p>
                      <a:r>
                        <a:rPr lang="en-GB" dirty="0" smtClean="0"/>
                        <a:t>Time</a:t>
                      </a:r>
                      <a:endParaRPr lang="en-GB" dirty="0"/>
                    </a:p>
                  </a:txBody>
                  <a:tcPr/>
                </a:tc>
                <a:tc>
                  <a:txBody>
                    <a:bodyPr/>
                    <a:lstStyle/>
                    <a:p>
                      <a:r>
                        <a:rPr lang="en-GB" dirty="0" smtClean="0"/>
                        <a:t>Session</a:t>
                      </a:r>
                      <a:endParaRPr lang="en-GB" dirty="0"/>
                    </a:p>
                  </a:txBody>
                  <a:tcPr/>
                </a:tc>
              </a:tr>
              <a:tr h="540734">
                <a:tc>
                  <a:txBody>
                    <a:bodyPr/>
                    <a:lstStyle/>
                    <a:p>
                      <a:r>
                        <a:rPr lang="en-GB" dirty="0" smtClean="0"/>
                        <a:t>9.45  – 10.00</a:t>
                      </a:r>
                      <a:endParaRPr lang="en-GB" dirty="0"/>
                    </a:p>
                  </a:txBody>
                  <a:tcPr/>
                </a:tc>
                <a:tc>
                  <a:txBody>
                    <a:bodyPr/>
                    <a:lstStyle/>
                    <a:p>
                      <a:r>
                        <a:rPr lang="en-GB" dirty="0" smtClean="0"/>
                        <a:t>Refreshments</a:t>
                      </a:r>
                      <a:endParaRPr lang="en-GB" dirty="0"/>
                    </a:p>
                  </a:txBody>
                  <a:tcPr/>
                </a:tc>
              </a:tr>
              <a:tr h="540734">
                <a:tc>
                  <a:txBody>
                    <a:bodyPr/>
                    <a:lstStyle/>
                    <a:p>
                      <a:r>
                        <a:rPr lang="en-GB" dirty="0" smtClean="0"/>
                        <a:t>10.00 – 10.20</a:t>
                      </a:r>
                      <a:endParaRPr lang="en-GB" dirty="0"/>
                    </a:p>
                  </a:txBody>
                  <a:tcPr/>
                </a:tc>
                <a:tc>
                  <a:txBody>
                    <a:bodyPr/>
                    <a:lstStyle/>
                    <a:p>
                      <a:r>
                        <a:rPr lang="en-GB" baseline="0" dirty="0" smtClean="0"/>
                        <a:t>Worship</a:t>
                      </a:r>
                      <a:endParaRPr lang="en-GB" dirty="0"/>
                    </a:p>
                  </a:txBody>
                  <a:tcPr/>
                </a:tc>
              </a:tr>
              <a:tr h="540734">
                <a:tc>
                  <a:txBody>
                    <a:bodyPr/>
                    <a:lstStyle/>
                    <a:p>
                      <a:r>
                        <a:rPr lang="en-GB" dirty="0" smtClean="0"/>
                        <a:t>10.20—10.30</a:t>
                      </a:r>
                      <a:endParaRPr lang="en-GB" dirty="0"/>
                    </a:p>
                  </a:txBody>
                  <a:tcPr/>
                </a:tc>
                <a:tc>
                  <a:txBody>
                    <a:bodyPr/>
                    <a:lstStyle/>
                    <a:p>
                      <a:r>
                        <a:rPr lang="en-GB" dirty="0" smtClean="0"/>
                        <a:t>Introducing Apologetics in Manchester</a:t>
                      </a:r>
                      <a:endParaRPr lang="en-GB" dirty="0"/>
                    </a:p>
                  </a:txBody>
                  <a:tcPr/>
                </a:tc>
              </a:tr>
              <a:tr h="540734">
                <a:tc>
                  <a:txBody>
                    <a:bodyPr/>
                    <a:lstStyle/>
                    <a:p>
                      <a:r>
                        <a:rPr lang="en-GB" dirty="0" smtClean="0"/>
                        <a:t>10.30</a:t>
                      </a:r>
                      <a:r>
                        <a:rPr lang="en-GB" baseline="0" dirty="0" smtClean="0"/>
                        <a:t> – 11.05</a:t>
                      </a:r>
                      <a:endParaRPr lang="en-GB" dirty="0"/>
                    </a:p>
                  </a:txBody>
                  <a:tcPr/>
                </a:tc>
                <a:tc>
                  <a:txBody>
                    <a:bodyPr/>
                    <a:lstStyle/>
                    <a:p>
                      <a:r>
                        <a:rPr lang="en-GB" dirty="0" smtClean="0"/>
                        <a:t>Talk:</a:t>
                      </a:r>
                      <a:r>
                        <a:rPr lang="en-GB" baseline="0" dirty="0" smtClean="0"/>
                        <a:t> Evidence for God’s existence</a:t>
                      </a:r>
                      <a:endParaRPr lang="en-GB" dirty="0"/>
                    </a:p>
                  </a:txBody>
                  <a:tcPr/>
                </a:tc>
              </a:tr>
              <a:tr h="540734">
                <a:tc>
                  <a:txBody>
                    <a:bodyPr/>
                    <a:lstStyle/>
                    <a:p>
                      <a:r>
                        <a:rPr lang="en-GB" dirty="0" smtClean="0"/>
                        <a:t>11.05</a:t>
                      </a:r>
                      <a:r>
                        <a:rPr lang="en-GB" baseline="0" dirty="0" smtClean="0"/>
                        <a:t> – 11.20</a:t>
                      </a:r>
                      <a:endParaRPr lang="en-GB" dirty="0"/>
                    </a:p>
                  </a:txBody>
                  <a:tcPr/>
                </a:tc>
                <a:tc>
                  <a:txBody>
                    <a:bodyPr/>
                    <a:lstStyle/>
                    <a:p>
                      <a:r>
                        <a:rPr lang="en-GB" dirty="0" smtClean="0"/>
                        <a:t>Coffee</a:t>
                      </a:r>
                      <a:endParaRPr lang="en-GB" dirty="0"/>
                    </a:p>
                  </a:txBody>
                  <a:tcPr/>
                </a:tc>
              </a:tr>
              <a:tr h="540734">
                <a:tc>
                  <a:txBody>
                    <a:bodyPr/>
                    <a:lstStyle/>
                    <a:p>
                      <a:r>
                        <a:rPr lang="en-GB" dirty="0" smtClean="0"/>
                        <a:t>11.20 – 11.35</a:t>
                      </a:r>
                      <a:endParaRPr lang="en-GB" dirty="0"/>
                    </a:p>
                  </a:txBody>
                  <a:tcPr/>
                </a:tc>
                <a:tc>
                  <a:txBody>
                    <a:bodyPr/>
                    <a:lstStyle/>
                    <a:p>
                      <a:r>
                        <a:rPr lang="en-GB" dirty="0" smtClean="0"/>
                        <a:t>Small group discussion</a:t>
                      </a:r>
                      <a:endParaRPr lang="en-GB" dirty="0"/>
                    </a:p>
                  </a:txBody>
                  <a:tcPr/>
                </a:tc>
              </a:tr>
              <a:tr h="540734">
                <a:tc>
                  <a:txBody>
                    <a:bodyPr/>
                    <a:lstStyle/>
                    <a:p>
                      <a:r>
                        <a:rPr lang="en-GB" dirty="0" smtClean="0"/>
                        <a:t>11.35</a:t>
                      </a:r>
                      <a:r>
                        <a:rPr lang="en-GB" baseline="0" dirty="0" smtClean="0"/>
                        <a:t> – 11.50</a:t>
                      </a:r>
                      <a:endParaRPr lang="en-GB" dirty="0"/>
                    </a:p>
                  </a:txBody>
                  <a:tcPr/>
                </a:tc>
                <a:tc>
                  <a:txBody>
                    <a:bodyPr/>
                    <a:lstStyle/>
                    <a:p>
                      <a:r>
                        <a:rPr lang="en-GB" dirty="0" smtClean="0"/>
                        <a:t>Feedback and questions</a:t>
                      </a:r>
                      <a:endParaRPr lang="en-GB" dirty="0"/>
                    </a:p>
                  </a:txBody>
                  <a:tcPr/>
                </a:tc>
              </a:tr>
              <a:tr h="464886">
                <a:tc>
                  <a:txBody>
                    <a:bodyPr/>
                    <a:lstStyle/>
                    <a:p>
                      <a:r>
                        <a:rPr lang="en-GB" dirty="0" smtClean="0"/>
                        <a:t>11.50—12.00</a:t>
                      </a:r>
                      <a:endParaRPr lang="en-GB" dirty="0"/>
                    </a:p>
                  </a:txBody>
                  <a:tcPr/>
                </a:tc>
                <a:tc>
                  <a:txBody>
                    <a:bodyPr/>
                    <a:lstStyle/>
                    <a:p>
                      <a:r>
                        <a:rPr lang="en-GB" dirty="0" smtClean="0"/>
                        <a:t>Recommended Resources, Summary, </a:t>
                      </a:r>
                      <a:r>
                        <a:rPr lang="en-GB" baseline="0" dirty="0" smtClean="0"/>
                        <a:t>and Close</a:t>
                      </a:r>
                      <a:endParaRPr lang="en-GB"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a:t>Recommended resources</a:t>
            </a:r>
            <a:br>
              <a:rPr lang="en-US" dirty="0"/>
            </a:br>
            <a:r>
              <a:rPr lang="en-US" sz="3600" dirty="0">
                <a:solidFill>
                  <a:schemeClr val="tx2"/>
                </a:solidFill>
              </a:rPr>
              <a:t>Books</a:t>
            </a:r>
            <a:endParaRPr lang="en-GB" dirty="0"/>
          </a:p>
        </p:txBody>
      </p:sp>
      <p:pic>
        <p:nvPicPr>
          <p:cNvPr id="4" name="Picture 2" descr="God's Undertaker by John C. Lennox: Book Cover">
            <a:hlinkClick r:id="rId2"/>
          </p:cNvPr>
          <p:cNvPicPr>
            <a:picLocks noChangeAspect="1" noChangeArrowheads="1"/>
          </p:cNvPicPr>
          <p:nvPr/>
        </p:nvPicPr>
        <p:blipFill>
          <a:blip r:embed="rId3" cstate="print"/>
          <a:srcRect/>
          <a:stretch>
            <a:fillRect/>
          </a:stretch>
        </p:blipFill>
        <p:spPr bwMode="auto">
          <a:xfrm>
            <a:off x="857224" y="1643050"/>
            <a:ext cx="2857520" cy="4572032"/>
          </a:xfrm>
          <a:prstGeom prst="rect">
            <a:avLst/>
          </a:prstGeom>
          <a:noFill/>
        </p:spPr>
      </p:pic>
      <p:pic>
        <p:nvPicPr>
          <p:cNvPr id="73731" name="Picture 3" descr="http://s3.amazonaws.com/adaptiveblue_img/books/there_is_god_how_worlds_most_notorious_atheist_changed_his_mind/antony_flew"/>
          <p:cNvPicPr>
            <a:picLocks noChangeAspect="1" noChangeArrowheads="1"/>
          </p:cNvPicPr>
          <p:nvPr/>
        </p:nvPicPr>
        <p:blipFill>
          <a:blip r:embed="rId4" cstate="print"/>
          <a:srcRect/>
          <a:stretch>
            <a:fillRect/>
          </a:stretch>
        </p:blipFill>
        <p:spPr bwMode="auto">
          <a:xfrm>
            <a:off x="4857752" y="1571612"/>
            <a:ext cx="2980965" cy="4572032"/>
          </a:xfrm>
          <a:prstGeom prst="rect">
            <a:avLst/>
          </a:prstGeom>
          <a:noFill/>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Recommended resources</a:t>
            </a:r>
            <a:br>
              <a:rPr lang="en-US" dirty="0" smtClean="0"/>
            </a:br>
            <a:r>
              <a:rPr lang="en-US" sz="3600" dirty="0" smtClean="0">
                <a:solidFill>
                  <a:schemeClr val="tx2"/>
                </a:solidFill>
              </a:rPr>
              <a:t>Websites:</a:t>
            </a:r>
            <a:endParaRPr lang="en-US" dirty="0">
              <a:solidFill>
                <a:schemeClr val="tx2"/>
              </a:solidFill>
            </a:endParaRPr>
          </a:p>
        </p:txBody>
      </p:sp>
      <p:sp>
        <p:nvSpPr>
          <p:cNvPr id="6" name="TextBox 5"/>
          <p:cNvSpPr txBox="1"/>
          <p:nvPr/>
        </p:nvSpPr>
        <p:spPr>
          <a:xfrm>
            <a:off x="359287" y="1928802"/>
            <a:ext cx="8784713" cy="3139321"/>
          </a:xfrm>
          <a:prstGeom prst="rect">
            <a:avLst/>
          </a:prstGeom>
          <a:noFill/>
        </p:spPr>
        <p:txBody>
          <a:bodyPr wrap="square" rtlCol="0">
            <a:spAutoFit/>
          </a:bodyPr>
          <a:lstStyle/>
          <a:p>
            <a:r>
              <a:rPr lang="en-GB" dirty="0" smtClean="0">
                <a:hlinkClick r:id="rId3"/>
              </a:rPr>
              <a:t>www.bethinking.org</a:t>
            </a:r>
            <a:r>
              <a:rPr lang="en-GB" dirty="0" smtClean="0"/>
              <a:t> 	The UCCF apologetics website</a:t>
            </a:r>
          </a:p>
          <a:p>
            <a:endParaRPr lang="en-GB" dirty="0" smtClean="0"/>
          </a:p>
          <a:p>
            <a:r>
              <a:rPr lang="en-GB" dirty="0" smtClean="0">
                <a:hlinkClick r:id="rId4"/>
              </a:rPr>
              <a:t>www.rzim.eu</a:t>
            </a:r>
            <a:r>
              <a:rPr lang="en-GB" dirty="0" smtClean="0"/>
              <a:t>		Homepage of </a:t>
            </a:r>
            <a:r>
              <a:rPr lang="en-GB" dirty="0" err="1" smtClean="0"/>
              <a:t>Razi</a:t>
            </a:r>
            <a:r>
              <a:rPr lang="en-GB" dirty="0" smtClean="0"/>
              <a:t> Zacharias International Ministries in Europe</a:t>
            </a:r>
          </a:p>
          <a:p>
            <a:endParaRPr lang="en-GB" dirty="0" smtClean="0"/>
          </a:p>
          <a:p>
            <a:r>
              <a:rPr lang="en-GB" dirty="0" smtClean="0">
                <a:hlinkClick r:id="rId5"/>
              </a:rPr>
              <a:t>www.johnlennox.org</a:t>
            </a:r>
            <a:r>
              <a:rPr lang="en-GB" dirty="0" smtClean="0"/>
              <a:t>	The personal site of John Lennox, lecturer with OCCA</a:t>
            </a:r>
          </a:p>
          <a:p>
            <a:endParaRPr lang="en-GB" dirty="0" smtClean="0"/>
          </a:p>
          <a:p>
            <a:r>
              <a:rPr lang="en-GB" dirty="0" smtClean="0">
                <a:hlinkClick r:id="rId6"/>
              </a:rPr>
              <a:t>www.cslewisinstitute.org</a:t>
            </a:r>
            <a:r>
              <a:rPr lang="en-GB" dirty="0" smtClean="0"/>
              <a:t>	The homepage of the CS Lewis Institute</a:t>
            </a:r>
          </a:p>
          <a:p>
            <a:endParaRPr lang="en-GB" dirty="0" smtClean="0"/>
          </a:p>
          <a:p>
            <a:r>
              <a:rPr lang="en-GB" dirty="0" smtClean="0">
                <a:hlinkClick r:id="rId7"/>
              </a:rPr>
              <a:t>www.garyhabermas.com</a:t>
            </a:r>
            <a:r>
              <a:rPr lang="en-GB" dirty="0" smtClean="0"/>
              <a:t>	A site containing a wealth of publications by Gary </a:t>
            </a:r>
            <a:r>
              <a:rPr lang="en-GB" dirty="0" err="1" smtClean="0"/>
              <a:t>Habermas</a:t>
            </a:r>
            <a:r>
              <a:rPr lang="en-GB" dirty="0" smtClean="0"/>
              <a:t>. </a:t>
            </a:r>
          </a:p>
          <a:p>
            <a:r>
              <a:rPr lang="en-GB" dirty="0" smtClean="0"/>
              <a:t>			Emphasis on the evidence for the resurrection, and dealing</a:t>
            </a:r>
          </a:p>
          <a:p>
            <a:r>
              <a:rPr lang="en-GB" dirty="0" smtClean="0"/>
              <a:t>			with doubt.</a:t>
            </a:r>
            <a:endParaRPr lang="en-GB"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Evidence for the existence of God</a:t>
            </a:r>
            <a:br>
              <a:rPr lang="en-US" dirty="0" smtClean="0"/>
            </a:br>
            <a:r>
              <a:rPr lang="en-US" sz="3600" dirty="0" smtClean="0">
                <a:solidFill>
                  <a:schemeClr val="tx2"/>
                </a:solidFill>
              </a:rPr>
              <a:t>Session outline</a:t>
            </a:r>
            <a:endParaRPr lang="en-US" dirty="0">
              <a:solidFill>
                <a:schemeClr val="tx2"/>
              </a:solidFill>
            </a:endParaRPr>
          </a:p>
        </p:txBody>
      </p:sp>
      <p:sp>
        <p:nvSpPr>
          <p:cNvPr id="3" name="Text Placeholder 2"/>
          <p:cNvSpPr>
            <a:spLocks noGrp="1"/>
          </p:cNvSpPr>
          <p:nvPr>
            <p:ph type="body" sz="quarter" idx="10"/>
          </p:nvPr>
        </p:nvSpPr>
        <p:spPr>
          <a:xfrm>
            <a:off x="357158" y="1643050"/>
            <a:ext cx="8382000" cy="4572032"/>
          </a:xfrm>
        </p:spPr>
        <p:txBody>
          <a:bodyPr>
            <a:normAutofit/>
          </a:bodyPr>
          <a:lstStyle/>
          <a:p>
            <a:r>
              <a:rPr lang="en-US" dirty="0" err="1" smtClean="0"/>
              <a:t>Apologise</a:t>
            </a:r>
            <a:r>
              <a:rPr lang="en-US" dirty="0" smtClean="0"/>
              <a:t>? For what?</a:t>
            </a:r>
          </a:p>
          <a:p>
            <a:r>
              <a:rPr lang="en-US" dirty="0" smtClean="0"/>
              <a:t>Arguments for the existence of God</a:t>
            </a:r>
          </a:p>
          <a:p>
            <a:pPr lvl="1"/>
            <a:r>
              <a:rPr lang="en-US" dirty="0" smtClean="0"/>
              <a:t>Argument from the universe as we know it</a:t>
            </a:r>
          </a:p>
          <a:p>
            <a:pPr lvl="1"/>
            <a:r>
              <a:rPr lang="en-US" dirty="0" smtClean="0"/>
              <a:t>Argument from historical evidence</a:t>
            </a:r>
          </a:p>
          <a:p>
            <a:pPr lvl="1"/>
            <a:r>
              <a:rPr lang="en-US" dirty="0" smtClean="0"/>
              <a:t>Argument from purpose</a:t>
            </a:r>
          </a:p>
          <a:p>
            <a:r>
              <a:rPr lang="en-US" dirty="0" smtClean="0"/>
              <a:t>Conclusions</a:t>
            </a:r>
          </a:p>
          <a:p>
            <a:r>
              <a:rPr lang="en-US" dirty="0" smtClean="0"/>
              <a:t>Questions and feedback</a:t>
            </a:r>
          </a:p>
          <a:p>
            <a:r>
              <a:rPr lang="en-US" dirty="0" smtClean="0"/>
              <a:t>Recommended Resources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err="1" smtClean="0"/>
              <a:t>Apologise</a:t>
            </a:r>
            <a:r>
              <a:rPr lang="en-US" dirty="0" smtClean="0"/>
              <a:t>? For what?</a:t>
            </a:r>
            <a:endParaRPr lang="en-US" dirty="0">
              <a:solidFill>
                <a:schemeClr val="tx2"/>
              </a:solidFill>
            </a:endParaRPr>
          </a:p>
        </p:txBody>
      </p:sp>
      <p:sp>
        <p:nvSpPr>
          <p:cNvPr id="3" name="Text Placeholder 2"/>
          <p:cNvSpPr>
            <a:spLocks noGrp="1"/>
          </p:cNvSpPr>
          <p:nvPr>
            <p:ph type="body" sz="quarter" idx="10"/>
          </p:nvPr>
        </p:nvSpPr>
        <p:spPr>
          <a:xfrm>
            <a:off x="357158" y="1643050"/>
            <a:ext cx="8382000" cy="4667272"/>
          </a:xfrm>
        </p:spPr>
        <p:txBody>
          <a:bodyPr>
            <a:normAutofit/>
          </a:bodyPr>
          <a:lstStyle/>
          <a:p>
            <a:r>
              <a:rPr lang="en-US" dirty="0" smtClean="0"/>
              <a:t>Apologetics: to give an </a:t>
            </a:r>
            <a:r>
              <a:rPr lang="en-US" i="1" dirty="0" smtClean="0"/>
              <a:t>apologia – </a:t>
            </a:r>
            <a:r>
              <a:rPr lang="en-US" dirty="0" smtClean="0"/>
              <a:t>a reasoned </a:t>
            </a:r>
            <a:r>
              <a:rPr lang="en-US" dirty="0" err="1" smtClean="0"/>
              <a:t>defence</a:t>
            </a:r>
            <a:r>
              <a:rPr lang="en-US" dirty="0" smtClean="0"/>
              <a:t> of faith</a:t>
            </a:r>
          </a:p>
          <a:p>
            <a:endParaRPr lang="en-US" dirty="0" smtClean="0"/>
          </a:p>
          <a:p>
            <a:pPr>
              <a:buNone/>
            </a:pPr>
            <a:r>
              <a:rPr lang="en-US" dirty="0" smtClean="0"/>
              <a:t>	</a:t>
            </a:r>
            <a:r>
              <a:rPr lang="en-US" dirty="0" smtClean="0">
                <a:solidFill>
                  <a:srgbClr val="FFFF00"/>
                </a:solidFill>
              </a:rPr>
              <a:t>1 Peter 3: 15 (NIV)</a:t>
            </a:r>
          </a:p>
          <a:p>
            <a:pPr>
              <a:buNone/>
            </a:pPr>
            <a:r>
              <a:rPr lang="en-GB" dirty="0" smtClean="0">
                <a:solidFill>
                  <a:srgbClr val="FFFF00"/>
                </a:solidFill>
              </a:rPr>
              <a:t>		“...in your hearts set apart Christ as Lord. Always be prepared to give an answer to everyone who asks you to give the reason for the hope that you have. But do this with gentleness and respect...”</a:t>
            </a:r>
            <a:endParaRPr lang="en-US" dirty="0" smtClean="0">
              <a:solidFill>
                <a:srgbClr val="FFFF00"/>
              </a:solidFill>
            </a:endParaRPr>
          </a:p>
          <a:p>
            <a:pPr>
              <a:buNone/>
            </a:pPr>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solidFill>
                  <a:schemeClr val="tx2"/>
                </a:solidFill>
              </a:rPr>
              <a:t>The aims of apologetics</a:t>
            </a:r>
            <a:endParaRPr lang="en-US" dirty="0">
              <a:solidFill>
                <a:schemeClr val="tx2"/>
              </a:solidFill>
            </a:endParaRPr>
          </a:p>
        </p:txBody>
      </p:sp>
      <p:sp>
        <p:nvSpPr>
          <p:cNvPr id="3" name="Text Placeholder 2"/>
          <p:cNvSpPr>
            <a:spLocks noGrp="1"/>
          </p:cNvSpPr>
          <p:nvPr>
            <p:ph type="body" sz="quarter" idx="10"/>
          </p:nvPr>
        </p:nvSpPr>
        <p:spPr>
          <a:xfrm>
            <a:off x="381000" y="1571612"/>
            <a:ext cx="8382000" cy="4143404"/>
          </a:xfrm>
        </p:spPr>
        <p:txBody>
          <a:bodyPr>
            <a:normAutofit fontScale="92500" lnSpcReduction="20000"/>
          </a:bodyPr>
          <a:lstStyle/>
          <a:p>
            <a:r>
              <a:rPr lang="en-US" dirty="0" smtClean="0"/>
              <a:t>To tackle and clear away obstacles to faith</a:t>
            </a:r>
          </a:p>
          <a:p>
            <a:pPr>
              <a:buNone/>
            </a:pPr>
            <a:endParaRPr lang="en-US" dirty="0" smtClean="0"/>
          </a:p>
          <a:p>
            <a:pPr>
              <a:buNone/>
            </a:pPr>
            <a:r>
              <a:rPr lang="en-US" dirty="0" smtClean="0"/>
              <a:t>	</a:t>
            </a:r>
            <a:r>
              <a:rPr lang="en-US" dirty="0" smtClean="0">
                <a:solidFill>
                  <a:srgbClr val="FFFF00"/>
                </a:solidFill>
              </a:rPr>
              <a:t>2 Corinthians 10 vv 3-5 (NIV)</a:t>
            </a:r>
          </a:p>
          <a:p>
            <a:pPr>
              <a:buNone/>
            </a:pPr>
            <a:r>
              <a:rPr lang="en-GB" dirty="0" smtClean="0">
                <a:solidFill>
                  <a:srgbClr val="FFFF00"/>
                </a:solidFill>
              </a:rPr>
              <a:t>		“...though we live in the world, we do not wage war as the world does. The weapons we fight with are not  the weapons of the world. On the contrary, they have divine power to demolish strongholds. We demolish arguments and every pretension that sets itself up against the knowledge of God, and we take captive every thought to make it obedient to Christ.”</a:t>
            </a:r>
            <a:endParaRPr lang="en-US" dirty="0" smtClean="0">
              <a:solidFill>
                <a:srgbClr val="FFFF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Why do we need to explain ourselves?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57158" y="1214422"/>
            <a:ext cx="8382000" cy="5214974"/>
          </a:xfrm>
        </p:spPr>
        <p:txBody>
          <a:bodyPr>
            <a:normAutofit fontScale="77500" lnSpcReduction="20000"/>
          </a:bodyPr>
          <a:lstStyle/>
          <a:p>
            <a:r>
              <a:rPr lang="en-US" dirty="0" smtClean="0"/>
              <a:t>A faith based on truth</a:t>
            </a:r>
          </a:p>
          <a:p>
            <a:pPr>
              <a:buNone/>
            </a:pPr>
            <a:r>
              <a:rPr lang="en-GB" dirty="0" smtClean="0"/>
              <a:t>	</a:t>
            </a:r>
            <a:r>
              <a:rPr lang="en-GB" dirty="0" smtClean="0">
                <a:solidFill>
                  <a:srgbClr val="FFFF00"/>
                </a:solidFill>
              </a:rPr>
              <a:t>1 Corinthians 15 vv 17-18:</a:t>
            </a:r>
          </a:p>
          <a:p>
            <a:pPr>
              <a:buNone/>
            </a:pPr>
            <a:r>
              <a:rPr lang="en-GB" dirty="0" smtClean="0">
                <a:solidFill>
                  <a:srgbClr val="FFFF00"/>
                </a:solidFill>
              </a:rPr>
              <a:t>		“If Christ has not been raised, your faith is futile; you are still in your sins. Then those also who have fallen asleep in Christ are lost. If only for this life we have hope in Christ, we are to be pitied more than all men.”</a:t>
            </a:r>
            <a:endParaRPr lang="en-US" dirty="0" smtClean="0">
              <a:solidFill>
                <a:srgbClr val="FFFF00"/>
              </a:solidFill>
            </a:endParaRPr>
          </a:p>
          <a:p>
            <a:pPr>
              <a:buNone/>
            </a:pPr>
            <a:endParaRPr lang="en-US" dirty="0" smtClean="0"/>
          </a:p>
          <a:p>
            <a:r>
              <a:rPr lang="en-US" dirty="0" smtClean="0"/>
              <a:t>The challenges we face</a:t>
            </a:r>
          </a:p>
          <a:p>
            <a:pPr>
              <a:buNone/>
            </a:pPr>
            <a:r>
              <a:rPr lang="en-US" dirty="0" smtClean="0"/>
              <a:t>	</a:t>
            </a:r>
            <a:r>
              <a:rPr lang="en-US" dirty="0" smtClean="0">
                <a:solidFill>
                  <a:srgbClr val="FFFF00"/>
                </a:solidFill>
              </a:rPr>
              <a:t>Richard Dawkins:</a:t>
            </a:r>
          </a:p>
          <a:p>
            <a:pPr>
              <a:buNone/>
            </a:pPr>
            <a:r>
              <a:rPr lang="en-US" dirty="0" smtClean="0">
                <a:solidFill>
                  <a:srgbClr val="FFFF00"/>
                </a:solidFill>
              </a:rPr>
              <a:t>		</a:t>
            </a:r>
            <a:r>
              <a:rPr lang="en-GB" dirty="0" smtClean="0">
                <a:solidFill>
                  <a:srgbClr val="FFFF00"/>
                </a:solidFill>
              </a:rPr>
              <a:t>"Faith is the great cop-out, the great excuse to evade the need to think  and evaluate evidence. Faith is belief in spite of, even perhaps because of, the lack of evidence."</a:t>
            </a:r>
            <a:endParaRPr lang="en-US" dirty="0" smtClean="0">
              <a:solidFill>
                <a:srgbClr val="FFFF00"/>
              </a:solidFill>
            </a:endParaRPr>
          </a:p>
          <a:p>
            <a:pPr>
              <a:buNone/>
            </a:pPr>
            <a:r>
              <a:rPr lang="en-US" dirty="0" smtClean="0"/>
              <a:t>	</a:t>
            </a:r>
          </a:p>
          <a:p>
            <a:r>
              <a:rPr lang="en-US" dirty="0" smtClean="0"/>
              <a:t>The inevitably of apologetics</a:t>
            </a:r>
          </a:p>
          <a:p>
            <a:pPr lvl="1">
              <a:buNone/>
            </a:pPr>
            <a:r>
              <a:rPr lang="en-GB" dirty="0" smtClean="0">
                <a:solidFill>
                  <a:srgbClr val="FFFF00"/>
                </a:solidFill>
              </a:rPr>
              <a:t>Michael </a:t>
            </a:r>
            <a:r>
              <a:rPr lang="en-GB" dirty="0" err="1" smtClean="0">
                <a:solidFill>
                  <a:srgbClr val="FFFF00"/>
                </a:solidFill>
              </a:rPr>
              <a:t>Ramsden</a:t>
            </a:r>
            <a:r>
              <a:rPr lang="en-GB" dirty="0" smtClean="0">
                <a:solidFill>
                  <a:srgbClr val="FFFF00"/>
                </a:solidFill>
              </a:rPr>
              <a:t>: </a:t>
            </a:r>
          </a:p>
          <a:p>
            <a:pPr lvl="1">
              <a:buNone/>
            </a:pPr>
            <a:r>
              <a:rPr lang="en-GB" dirty="0" smtClean="0">
                <a:solidFill>
                  <a:srgbClr val="FFFF00"/>
                </a:solidFill>
              </a:rPr>
              <a:t>“It is not a question of whether we engage in apologetics or not, but what kind of apologetic we give when the opportunity comes by.”</a:t>
            </a:r>
            <a:endParaRPr lang="en-US" dirty="0" smtClean="0">
              <a:solidFill>
                <a:srgbClr val="FFFF00"/>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4</a:t>
            </a:r>
            <a:r>
              <a:rPr lang="en-US" dirty="0" smtClean="0"/>
              <a:t> Caveats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881454"/>
          </a:xfrm>
        </p:spPr>
        <p:txBody>
          <a:bodyPr>
            <a:normAutofit/>
          </a:bodyPr>
          <a:lstStyle/>
          <a:p>
            <a:r>
              <a:rPr lang="en-US" dirty="0" smtClean="0"/>
              <a:t>The limitations of argument</a:t>
            </a:r>
          </a:p>
          <a:p>
            <a:r>
              <a:rPr lang="en-US" dirty="0" smtClean="0"/>
              <a:t>Mind the Gap: Best explanation as distinct from “God of the gaps”</a:t>
            </a:r>
          </a:p>
          <a:p>
            <a:r>
              <a:rPr lang="en-US" dirty="0" smtClean="0"/>
              <a:t>Arguments for theism and arguments for Christianity</a:t>
            </a:r>
          </a:p>
          <a:p>
            <a:r>
              <a:rPr lang="en-US" dirty="0" smtClean="0"/>
              <a:t>Accessibility: avoiding a purely academic apologetic</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Arguments for the existence of God</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214422"/>
            <a:ext cx="8382000" cy="5214974"/>
          </a:xfrm>
        </p:spPr>
        <p:txBody>
          <a:bodyPr>
            <a:normAutofit/>
          </a:bodyPr>
          <a:lstStyle/>
          <a:p>
            <a:r>
              <a:rPr lang="en-US" dirty="0" smtClean="0"/>
              <a:t>Arguments from the nature of the universe</a:t>
            </a:r>
          </a:p>
          <a:p>
            <a:pPr lvl="1"/>
            <a:r>
              <a:rPr lang="en-US" dirty="0" smtClean="0"/>
              <a:t>The first cause of the universe</a:t>
            </a:r>
          </a:p>
          <a:p>
            <a:pPr lvl="1"/>
            <a:r>
              <a:rPr lang="en-US" dirty="0" smtClean="0"/>
              <a:t>The design of the universe</a:t>
            </a:r>
          </a:p>
          <a:p>
            <a:pPr lvl="1"/>
            <a:r>
              <a:rPr lang="en-US" dirty="0" smtClean="0"/>
              <a:t>The fine tuning of the universe</a:t>
            </a:r>
          </a:p>
          <a:p>
            <a:pPr lvl="1"/>
            <a:r>
              <a:rPr lang="en-US" dirty="0" smtClean="0"/>
              <a:t>The rational intelligibility of the universe</a:t>
            </a:r>
          </a:p>
          <a:p>
            <a:r>
              <a:rPr lang="en-US" dirty="0" smtClean="0"/>
              <a:t>Arguments from historical evidence</a:t>
            </a:r>
          </a:p>
          <a:p>
            <a:pPr lvl="1"/>
            <a:r>
              <a:rPr lang="en-US" dirty="0" smtClean="0"/>
              <a:t>The resurrection of Christ</a:t>
            </a:r>
          </a:p>
          <a:p>
            <a:r>
              <a:rPr lang="en-US" dirty="0" smtClean="0"/>
              <a:t>Arguments from purpose</a:t>
            </a:r>
          </a:p>
          <a:p>
            <a:pPr lvl="1"/>
            <a:r>
              <a:rPr lang="en-US" dirty="0" smtClean="0"/>
              <a:t>The moral argument</a:t>
            </a:r>
          </a:p>
          <a:p>
            <a:pPr lvl="1"/>
            <a:r>
              <a:rPr lang="en-US" dirty="0" smtClean="0"/>
              <a:t>Free will -v- determinism</a:t>
            </a:r>
          </a:p>
          <a:p>
            <a:pPr lvl="1"/>
            <a:endParaRPr lang="en-US"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slides(2)</Template>
  <TotalTime>2480</TotalTime>
  <Words>3495</Words>
  <Application>Microsoft Office PowerPoint</Application>
  <PresentationFormat>On-screen Show (4:3)</PresentationFormat>
  <Paragraphs>309</Paragraphs>
  <Slides>31</Slides>
  <Notes>25</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Sample presentation slides(2)</vt:lpstr>
      <vt:lpstr>White with Courier font for code slides</vt:lpstr>
      <vt:lpstr>“ONLY AN IDIOT WOULD BELIEVE IN GOD”</vt:lpstr>
      <vt:lpstr>The aims of AiM</vt:lpstr>
      <vt:lpstr>Session Programme 16th January 2010</vt:lpstr>
      <vt:lpstr>Evidence for the existence of God Session outline</vt:lpstr>
      <vt:lpstr>Apologise? For what?</vt:lpstr>
      <vt:lpstr>The aims of apologetics</vt:lpstr>
      <vt:lpstr>Why do we need to explain ourselves? </vt:lpstr>
      <vt:lpstr>4 Caveats</vt:lpstr>
      <vt:lpstr>Arguments for the existence of God </vt:lpstr>
      <vt:lpstr>Arguments for the existence of God </vt:lpstr>
      <vt:lpstr>Romans 1 vv 18-20</vt:lpstr>
      <vt:lpstr>The first cause argument Where did everything come from in the first place?</vt:lpstr>
      <vt:lpstr>The design argument Who (if anyone) dunnit?</vt:lpstr>
      <vt:lpstr>The fine tuning argument The amazing ‘coincidence’ of life</vt:lpstr>
      <vt:lpstr>Arguments for the existence of God </vt:lpstr>
      <vt:lpstr>Evidence for the resurrection (1)</vt:lpstr>
      <vt:lpstr>Evidence for the resurrection Gary Habermas’ Credal Argument</vt:lpstr>
      <vt:lpstr>1 Corinthians 15 vv 1-8</vt:lpstr>
      <vt:lpstr>Galatians 1 vv 11-20</vt:lpstr>
      <vt:lpstr>Galatians 2 vv 1-5</vt:lpstr>
      <vt:lpstr>Evidence for the resurrection Gary Habermas’ Credal Argument</vt:lpstr>
      <vt:lpstr>Arguments for the existence of God </vt:lpstr>
      <vt:lpstr>The moral argument Can man be good without God?</vt:lpstr>
      <vt:lpstr>Free will and determinism Living in a material world</vt:lpstr>
      <vt:lpstr>Evidence for the existence of God Session outline</vt:lpstr>
      <vt:lpstr>Evidence for the existence of God Session outline</vt:lpstr>
      <vt:lpstr>Recommended resources Books</vt:lpstr>
      <vt:lpstr>Recommended resources Books</vt:lpstr>
      <vt:lpstr>Recommended resources Books</vt:lpstr>
      <vt:lpstr>Recommended resources Books</vt:lpstr>
      <vt:lpstr>Recommended resources Websites: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ONLY AN IDIOT WOULD BELIEVE IN GOD</dc:title>
  <dc:creator>Jon King</dc:creator>
  <cp:lastModifiedBy>Jon King</cp:lastModifiedBy>
  <cp:revision>123</cp:revision>
  <dcterms:created xsi:type="dcterms:W3CDTF">2010-01-16T18:17:39Z</dcterms:created>
  <dcterms:modified xsi:type="dcterms:W3CDTF">2010-02-09T22:56:41Z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TC102867051033</vt:lpwstr>
  </property>
</Properties>
</file>